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74" r:id="rId3"/>
    <p:sldId id="258" r:id="rId4"/>
    <p:sldId id="257" r:id="rId5"/>
    <p:sldId id="260" r:id="rId6"/>
    <p:sldId id="261" r:id="rId7"/>
    <p:sldId id="259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63" r:id="rId20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8" autoAdjust="0"/>
    <p:restoredTop sz="94660"/>
  </p:normalViewPr>
  <p:slideViewPr>
    <p:cSldViewPr snapToGrid="0">
      <p:cViewPr varScale="1">
        <p:scale>
          <a:sx n="83" d="100"/>
          <a:sy n="83" d="100"/>
        </p:scale>
        <p:origin x="59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image" Target="../media/image2.g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1B7D1A-7A63-4832-A1F8-D16E299ECB23}" type="doc">
      <dgm:prSet loTypeId="urn:microsoft.com/office/officeart/2005/8/layout/hList2" loCatId="relationship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524E62-7C18-4717-BB1F-4C04BAEF5DD4}">
      <dgm:prSet phldrT="[Text]"/>
      <dgm:spPr/>
      <dgm:t>
        <a:bodyPr/>
        <a:lstStyle/>
        <a:p>
          <a:pPr algn="l"/>
          <a:r>
            <a:rPr lang="en-US" dirty="0"/>
            <a:t>Listings</a:t>
          </a:r>
        </a:p>
      </dgm:t>
    </dgm:pt>
    <dgm:pt modelId="{D10330B6-8D22-425B-BD29-3AAC25C12E49}" type="parTrans" cxnId="{BAC3723A-6A46-4C0C-AD84-86A4B426BC25}">
      <dgm:prSet/>
      <dgm:spPr/>
      <dgm:t>
        <a:bodyPr/>
        <a:lstStyle/>
        <a:p>
          <a:endParaRPr lang="en-US"/>
        </a:p>
      </dgm:t>
    </dgm:pt>
    <dgm:pt modelId="{14E56A1C-29AB-4187-9969-89D78B96DB8E}" type="sibTrans" cxnId="{BAC3723A-6A46-4C0C-AD84-86A4B426BC25}">
      <dgm:prSet/>
      <dgm:spPr/>
      <dgm:t>
        <a:bodyPr/>
        <a:lstStyle/>
        <a:p>
          <a:endParaRPr lang="en-US"/>
        </a:p>
      </dgm:t>
    </dgm:pt>
    <dgm:pt modelId="{C2315BAD-2B13-48A0-A9CC-E21BE65EB804}">
      <dgm:prSet phldrT="[Text]"/>
      <dgm:spPr/>
      <dgm:t>
        <a:bodyPr/>
        <a:lstStyle/>
        <a:p>
          <a:r>
            <a:rPr lang="en-US" dirty="0"/>
            <a:t>id</a:t>
          </a:r>
        </a:p>
      </dgm:t>
    </dgm:pt>
    <dgm:pt modelId="{E721719B-1975-4D38-BF6A-F1929D3F5DAF}" type="parTrans" cxnId="{1AAC80E4-E56F-41A8-BD8B-311B5274768E}">
      <dgm:prSet/>
      <dgm:spPr/>
      <dgm:t>
        <a:bodyPr/>
        <a:lstStyle/>
        <a:p>
          <a:endParaRPr lang="en-US"/>
        </a:p>
      </dgm:t>
    </dgm:pt>
    <dgm:pt modelId="{DEB77575-39D9-4C3E-A4F4-D4CDA1943414}" type="sibTrans" cxnId="{1AAC80E4-E56F-41A8-BD8B-311B5274768E}">
      <dgm:prSet/>
      <dgm:spPr/>
      <dgm:t>
        <a:bodyPr/>
        <a:lstStyle/>
        <a:p>
          <a:endParaRPr lang="en-US"/>
        </a:p>
      </dgm:t>
    </dgm:pt>
    <dgm:pt modelId="{E00F51CB-5185-4D16-A15D-BD7AC74A40D0}">
      <dgm:prSet phldrT="[Text]"/>
      <dgm:spPr/>
      <dgm:t>
        <a:bodyPr/>
        <a:lstStyle/>
        <a:p>
          <a:r>
            <a:rPr lang="en-US" dirty="0"/>
            <a:t>name</a:t>
          </a:r>
        </a:p>
      </dgm:t>
    </dgm:pt>
    <dgm:pt modelId="{D0516C23-FEAF-49A8-82EE-1AB27464A6B9}" type="parTrans" cxnId="{A83A14D4-0889-44AB-92CD-BBF3EE521D99}">
      <dgm:prSet/>
      <dgm:spPr/>
      <dgm:t>
        <a:bodyPr/>
        <a:lstStyle/>
        <a:p>
          <a:endParaRPr lang="en-US"/>
        </a:p>
      </dgm:t>
    </dgm:pt>
    <dgm:pt modelId="{4F2484D3-42AF-4368-838E-50034397D351}" type="sibTrans" cxnId="{A83A14D4-0889-44AB-92CD-BBF3EE521D99}">
      <dgm:prSet/>
      <dgm:spPr/>
      <dgm:t>
        <a:bodyPr/>
        <a:lstStyle/>
        <a:p>
          <a:endParaRPr lang="en-US"/>
        </a:p>
      </dgm:t>
    </dgm:pt>
    <dgm:pt modelId="{8579107B-DD8D-45B6-A9E9-2F9C4552F3EF}">
      <dgm:prSet phldrT="[Text]"/>
      <dgm:spPr/>
      <dgm:t>
        <a:bodyPr/>
        <a:lstStyle/>
        <a:p>
          <a:pPr algn="l"/>
          <a:r>
            <a:rPr lang="en-US" dirty="0"/>
            <a:t>calendar</a:t>
          </a:r>
        </a:p>
      </dgm:t>
    </dgm:pt>
    <dgm:pt modelId="{18AB0A62-FDAA-413A-8068-21DC070DADAF}" type="parTrans" cxnId="{8813B019-FBD5-48A7-A6BE-ECB8CE9CF419}">
      <dgm:prSet/>
      <dgm:spPr/>
      <dgm:t>
        <a:bodyPr/>
        <a:lstStyle/>
        <a:p>
          <a:endParaRPr lang="en-US"/>
        </a:p>
      </dgm:t>
    </dgm:pt>
    <dgm:pt modelId="{457554F9-DBCB-4790-A070-4EC616806FAA}" type="sibTrans" cxnId="{8813B019-FBD5-48A7-A6BE-ECB8CE9CF419}">
      <dgm:prSet/>
      <dgm:spPr/>
      <dgm:t>
        <a:bodyPr/>
        <a:lstStyle/>
        <a:p>
          <a:endParaRPr lang="en-US"/>
        </a:p>
      </dgm:t>
    </dgm:pt>
    <dgm:pt modelId="{67FFD035-699F-4CF8-9F3E-12ACD53FC6F0}">
      <dgm:prSet phldrT="[Text]"/>
      <dgm:spPr/>
      <dgm:t>
        <a:bodyPr/>
        <a:lstStyle/>
        <a:p>
          <a:r>
            <a:rPr lang="en-US"/>
            <a:t>listing_id</a:t>
          </a:r>
        </a:p>
      </dgm:t>
    </dgm:pt>
    <dgm:pt modelId="{DFFE0E74-6F52-462D-8F21-AECA2CD3ECCB}" type="parTrans" cxnId="{5B796C15-EF5A-46AF-8EE1-90F9AECB750D}">
      <dgm:prSet/>
      <dgm:spPr/>
      <dgm:t>
        <a:bodyPr/>
        <a:lstStyle/>
        <a:p>
          <a:endParaRPr lang="en-US"/>
        </a:p>
      </dgm:t>
    </dgm:pt>
    <dgm:pt modelId="{F8956E0B-6074-4247-A58B-0116FCD230F5}" type="sibTrans" cxnId="{5B796C15-EF5A-46AF-8EE1-90F9AECB750D}">
      <dgm:prSet/>
      <dgm:spPr/>
      <dgm:t>
        <a:bodyPr/>
        <a:lstStyle/>
        <a:p>
          <a:endParaRPr lang="en-US"/>
        </a:p>
      </dgm:t>
    </dgm:pt>
    <dgm:pt modelId="{73D451E9-EC3F-4731-B646-26E01205F891}">
      <dgm:prSet phldrT="[Text]"/>
      <dgm:spPr/>
      <dgm:t>
        <a:bodyPr/>
        <a:lstStyle/>
        <a:p>
          <a:r>
            <a:rPr lang="en-US"/>
            <a:t>date</a:t>
          </a:r>
        </a:p>
      </dgm:t>
    </dgm:pt>
    <dgm:pt modelId="{D938CFF5-5833-4B07-A00F-0D59173C6A92}" type="parTrans" cxnId="{5D7D3F10-EA1F-405E-8AEA-A88FA981D29D}">
      <dgm:prSet/>
      <dgm:spPr/>
      <dgm:t>
        <a:bodyPr/>
        <a:lstStyle/>
        <a:p>
          <a:endParaRPr lang="en-US"/>
        </a:p>
      </dgm:t>
    </dgm:pt>
    <dgm:pt modelId="{41A9B118-602E-472E-A276-A3534107CF55}" type="sibTrans" cxnId="{5D7D3F10-EA1F-405E-8AEA-A88FA981D29D}">
      <dgm:prSet/>
      <dgm:spPr/>
      <dgm:t>
        <a:bodyPr/>
        <a:lstStyle/>
        <a:p>
          <a:endParaRPr lang="en-US"/>
        </a:p>
      </dgm:t>
    </dgm:pt>
    <dgm:pt modelId="{A566F1A2-FE87-4356-B7FC-254F950973E4}">
      <dgm:prSet phldrT="[Text]"/>
      <dgm:spPr/>
      <dgm:t>
        <a:bodyPr/>
        <a:lstStyle/>
        <a:p>
          <a:pPr algn="l"/>
          <a:r>
            <a:rPr lang="en-US" dirty="0"/>
            <a:t>review</a:t>
          </a:r>
        </a:p>
      </dgm:t>
    </dgm:pt>
    <dgm:pt modelId="{C4B3C427-B26F-4961-8727-9E8A2E381884}" type="parTrans" cxnId="{9342D509-E76A-4054-A0BC-60ED38162DAE}">
      <dgm:prSet/>
      <dgm:spPr/>
      <dgm:t>
        <a:bodyPr/>
        <a:lstStyle/>
        <a:p>
          <a:endParaRPr lang="en-US"/>
        </a:p>
      </dgm:t>
    </dgm:pt>
    <dgm:pt modelId="{45BA0A9E-E8CE-4F66-8149-90DBF47F77E9}" type="sibTrans" cxnId="{9342D509-E76A-4054-A0BC-60ED38162DAE}">
      <dgm:prSet/>
      <dgm:spPr/>
      <dgm:t>
        <a:bodyPr/>
        <a:lstStyle/>
        <a:p>
          <a:endParaRPr lang="en-US"/>
        </a:p>
      </dgm:t>
    </dgm:pt>
    <dgm:pt modelId="{BE2640BD-0676-40F7-8244-4BFD00EF7125}">
      <dgm:prSet phldrT="[Text]"/>
      <dgm:spPr/>
      <dgm:t>
        <a:bodyPr/>
        <a:lstStyle/>
        <a:p>
          <a:pPr algn="l"/>
          <a:r>
            <a:rPr lang="en-US"/>
            <a:t>listing_id</a:t>
          </a:r>
        </a:p>
      </dgm:t>
    </dgm:pt>
    <dgm:pt modelId="{1EC8382C-EB81-4B79-89D7-9011F94CFF4E}" type="parTrans" cxnId="{0AE96DDA-2476-4EC5-95CE-AF287435E7C2}">
      <dgm:prSet/>
      <dgm:spPr/>
      <dgm:t>
        <a:bodyPr/>
        <a:lstStyle/>
        <a:p>
          <a:endParaRPr lang="en-US"/>
        </a:p>
      </dgm:t>
    </dgm:pt>
    <dgm:pt modelId="{504E2D53-4BE0-49C4-9A92-2440CDEC4293}" type="sibTrans" cxnId="{0AE96DDA-2476-4EC5-95CE-AF287435E7C2}">
      <dgm:prSet/>
      <dgm:spPr/>
      <dgm:t>
        <a:bodyPr/>
        <a:lstStyle/>
        <a:p>
          <a:endParaRPr lang="en-US"/>
        </a:p>
      </dgm:t>
    </dgm:pt>
    <dgm:pt modelId="{E23CB0A9-EF1B-4C86-830C-3F731B4D2E9A}">
      <dgm:prSet phldrT="[Text]"/>
      <dgm:spPr/>
      <dgm:t>
        <a:bodyPr/>
        <a:lstStyle/>
        <a:p>
          <a:r>
            <a:rPr lang="en-US" dirty="0"/>
            <a:t>description</a:t>
          </a:r>
        </a:p>
      </dgm:t>
    </dgm:pt>
    <dgm:pt modelId="{7D6CB015-4E83-4D55-8C5F-F6BB77B5E355}" type="parTrans" cxnId="{9CA85812-7C89-4B3B-9ED2-493F38E18769}">
      <dgm:prSet/>
      <dgm:spPr/>
      <dgm:t>
        <a:bodyPr/>
        <a:lstStyle/>
        <a:p>
          <a:endParaRPr lang="en-US"/>
        </a:p>
      </dgm:t>
    </dgm:pt>
    <dgm:pt modelId="{816A4556-E9CB-453F-B768-609A20A065B4}" type="sibTrans" cxnId="{9CA85812-7C89-4B3B-9ED2-493F38E18769}">
      <dgm:prSet/>
      <dgm:spPr/>
      <dgm:t>
        <a:bodyPr/>
        <a:lstStyle/>
        <a:p>
          <a:endParaRPr lang="en-US"/>
        </a:p>
      </dgm:t>
    </dgm:pt>
    <dgm:pt modelId="{10F60203-A721-4E6E-8F4A-4649EC67E302}">
      <dgm:prSet phldrT="[Text]"/>
      <dgm:spPr/>
      <dgm:t>
        <a:bodyPr/>
        <a:lstStyle/>
        <a:p>
          <a:r>
            <a:rPr lang="en-US"/>
            <a:t>source</a:t>
          </a:r>
        </a:p>
      </dgm:t>
    </dgm:pt>
    <dgm:pt modelId="{300A0AB9-3752-4603-BCC0-019E78FE1668}" type="parTrans" cxnId="{B4364EDF-C5BD-4159-B84A-116505A99870}">
      <dgm:prSet/>
      <dgm:spPr/>
      <dgm:t>
        <a:bodyPr/>
        <a:lstStyle/>
        <a:p>
          <a:endParaRPr lang="en-US"/>
        </a:p>
      </dgm:t>
    </dgm:pt>
    <dgm:pt modelId="{57E1AC33-410A-433B-B395-CC307DF2EEC6}" type="sibTrans" cxnId="{B4364EDF-C5BD-4159-B84A-116505A99870}">
      <dgm:prSet/>
      <dgm:spPr/>
      <dgm:t>
        <a:bodyPr/>
        <a:lstStyle/>
        <a:p>
          <a:endParaRPr lang="en-US"/>
        </a:p>
      </dgm:t>
    </dgm:pt>
    <dgm:pt modelId="{2B6A3098-5CD2-49E2-A99A-385A63812CF1}">
      <dgm:prSet phldrT="[Text]"/>
      <dgm:spPr/>
      <dgm:t>
        <a:bodyPr/>
        <a:lstStyle/>
        <a:p>
          <a:r>
            <a:rPr lang="en-US"/>
            <a:t>etc</a:t>
          </a:r>
        </a:p>
      </dgm:t>
    </dgm:pt>
    <dgm:pt modelId="{4E7E228B-0E32-4904-9268-B58DC6A67944}" type="parTrans" cxnId="{AF16C058-3960-4B3F-9FED-991938F746E4}">
      <dgm:prSet/>
      <dgm:spPr/>
      <dgm:t>
        <a:bodyPr/>
        <a:lstStyle/>
        <a:p>
          <a:endParaRPr lang="en-US"/>
        </a:p>
      </dgm:t>
    </dgm:pt>
    <dgm:pt modelId="{C608B970-E431-4FF9-926F-8E6D3FA420BF}" type="sibTrans" cxnId="{AF16C058-3960-4B3F-9FED-991938F746E4}">
      <dgm:prSet/>
      <dgm:spPr/>
      <dgm:t>
        <a:bodyPr/>
        <a:lstStyle/>
        <a:p>
          <a:endParaRPr lang="en-US"/>
        </a:p>
      </dgm:t>
    </dgm:pt>
    <dgm:pt modelId="{69C31475-DDD9-4EDE-8354-39B0031F9043}">
      <dgm:prSet phldrT="[Text]"/>
      <dgm:spPr/>
      <dgm:t>
        <a:bodyPr/>
        <a:lstStyle/>
        <a:p>
          <a:r>
            <a:rPr lang="en-US"/>
            <a:t>total 75 columns</a:t>
          </a:r>
        </a:p>
      </dgm:t>
    </dgm:pt>
    <dgm:pt modelId="{8DF4873C-179C-4A4E-A67C-8B93DCE6896F}" type="parTrans" cxnId="{C44F1DF4-0D47-4E4F-AF28-C957532F7D05}">
      <dgm:prSet/>
      <dgm:spPr/>
      <dgm:t>
        <a:bodyPr/>
        <a:lstStyle/>
        <a:p>
          <a:endParaRPr lang="en-US"/>
        </a:p>
      </dgm:t>
    </dgm:pt>
    <dgm:pt modelId="{46AFC7FC-A68E-4489-A4BC-8038C4B45130}" type="sibTrans" cxnId="{C44F1DF4-0D47-4E4F-AF28-C957532F7D05}">
      <dgm:prSet/>
      <dgm:spPr/>
      <dgm:t>
        <a:bodyPr/>
        <a:lstStyle/>
        <a:p>
          <a:endParaRPr lang="en-US"/>
        </a:p>
      </dgm:t>
    </dgm:pt>
    <dgm:pt modelId="{D0DF44FB-AA14-4FE6-8647-36FD6C02614E}">
      <dgm:prSet phldrT="[Text]"/>
      <dgm:spPr/>
      <dgm:t>
        <a:bodyPr/>
        <a:lstStyle/>
        <a:p>
          <a:r>
            <a:rPr lang="en-US"/>
            <a:t>available</a:t>
          </a:r>
        </a:p>
      </dgm:t>
    </dgm:pt>
    <dgm:pt modelId="{BFE004AF-B9DD-4750-9C09-455A07EE9E70}" type="parTrans" cxnId="{D4850D66-0208-436D-B661-F9FD7D18B28D}">
      <dgm:prSet/>
      <dgm:spPr/>
      <dgm:t>
        <a:bodyPr/>
        <a:lstStyle/>
        <a:p>
          <a:endParaRPr lang="en-US"/>
        </a:p>
      </dgm:t>
    </dgm:pt>
    <dgm:pt modelId="{B1024FB3-BE37-4D7F-B468-265A9B3C2D0B}" type="sibTrans" cxnId="{D4850D66-0208-436D-B661-F9FD7D18B28D}">
      <dgm:prSet/>
      <dgm:spPr/>
      <dgm:t>
        <a:bodyPr/>
        <a:lstStyle/>
        <a:p>
          <a:endParaRPr lang="en-US"/>
        </a:p>
      </dgm:t>
    </dgm:pt>
    <dgm:pt modelId="{CBA6A601-38A6-463D-84EC-B3CB839994B9}">
      <dgm:prSet phldrT="[Text]"/>
      <dgm:spPr/>
      <dgm:t>
        <a:bodyPr/>
        <a:lstStyle/>
        <a:p>
          <a:r>
            <a:rPr lang="en-US" dirty="0"/>
            <a:t>price</a:t>
          </a:r>
        </a:p>
      </dgm:t>
    </dgm:pt>
    <dgm:pt modelId="{3729D98E-E7A7-4E17-9317-21BE33F2855F}" type="parTrans" cxnId="{7F9F083E-3397-430B-A269-7A01EA1516FB}">
      <dgm:prSet/>
      <dgm:spPr/>
      <dgm:t>
        <a:bodyPr/>
        <a:lstStyle/>
        <a:p>
          <a:endParaRPr lang="en-US"/>
        </a:p>
      </dgm:t>
    </dgm:pt>
    <dgm:pt modelId="{F18F9FD4-4300-4137-9E98-59B2D4790893}" type="sibTrans" cxnId="{7F9F083E-3397-430B-A269-7A01EA1516FB}">
      <dgm:prSet/>
      <dgm:spPr/>
      <dgm:t>
        <a:bodyPr/>
        <a:lstStyle/>
        <a:p>
          <a:endParaRPr lang="en-US"/>
        </a:p>
      </dgm:t>
    </dgm:pt>
    <dgm:pt modelId="{6318D5A0-9A70-4E73-A1BA-287EB66B845B}">
      <dgm:prSet phldrT="[Text]"/>
      <dgm:spPr/>
      <dgm:t>
        <a:bodyPr/>
        <a:lstStyle/>
        <a:p>
          <a:r>
            <a:rPr lang="en-US"/>
            <a:t>adjusted_price</a:t>
          </a:r>
        </a:p>
      </dgm:t>
    </dgm:pt>
    <dgm:pt modelId="{050318AD-8EB1-4695-B4EB-6FBA1C38B4EE}" type="parTrans" cxnId="{D0BC0DD3-CBB1-4C4B-A4C6-5D88A497CCFD}">
      <dgm:prSet/>
      <dgm:spPr/>
      <dgm:t>
        <a:bodyPr/>
        <a:lstStyle/>
        <a:p>
          <a:endParaRPr lang="en-US"/>
        </a:p>
      </dgm:t>
    </dgm:pt>
    <dgm:pt modelId="{61ABA4C6-9905-485B-A8C4-1998A6A57056}" type="sibTrans" cxnId="{D0BC0DD3-CBB1-4C4B-A4C6-5D88A497CCFD}">
      <dgm:prSet/>
      <dgm:spPr/>
      <dgm:t>
        <a:bodyPr/>
        <a:lstStyle/>
        <a:p>
          <a:endParaRPr lang="en-US"/>
        </a:p>
      </dgm:t>
    </dgm:pt>
    <dgm:pt modelId="{BC4DDEAA-96BC-4BC0-8885-DEF8CB25879E}">
      <dgm:prSet phldrT="[Text]"/>
      <dgm:spPr/>
      <dgm:t>
        <a:bodyPr/>
        <a:lstStyle/>
        <a:p>
          <a:r>
            <a:rPr lang="en-US"/>
            <a:t>minimum nights</a:t>
          </a:r>
        </a:p>
      </dgm:t>
    </dgm:pt>
    <dgm:pt modelId="{AAF85C24-B5A2-4A1A-88F1-11453413C4B7}" type="parTrans" cxnId="{6486E32E-7C77-43DF-8ACB-2703B8D19950}">
      <dgm:prSet/>
      <dgm:spPr/>
      <dgm:t>
        <a:bodyPr/>
        <a:lstStyle/>
        <a:p>
          <a:endParaRPr lang="en-US"/>
        </a:p>
      </dgm:t>
    </dgm:pt>
    <dgm:pt modelId="{4120C5FE-91AC-4361-AC95-A17C12495B85}" type="sibTrans" cxnId="{6486E32E-7C77-43DF-8ACB-2703B8D19950}">
      <dgm:prSet/>
      <dgm:spPr/>
      <dgm:t>
        <a:bodyPr/>
        <a:lstStyle/>
        <a:p>
          <a:endParaRPr lang="en-US"/>
        </a:p>
      </dgm:t>
    </dgm:pt>
    <dgm:pt modelId="{32AF4DE2-D56F-44E4-BA28-3AEDC7C31B40}">
      <dgm:prSet phldrT="[Text]"/>
      <dgm:spPr/>
      <dgm:t>
        <a:bodyPr/>
        <a:lstStyle/>
        <a:p>
          <a:r>
            <a:rPr lang="en-US" dirty="0"/>
            <a:t>maximum nights</a:t>
          </a:r>
        </a:p>
      </dgm:t>
    </dgm:pt>
    <dgm:pt modelId="{3EF0DF71-A822-40BB-94B0-EC07CE250D57}" type="parTrans" cxnId="{6CE67CE9-3A30-40E0-AA40-913322C951C0}">
      <dgm:prSet/>
      <dgm:spPr/>
      <dgm:t>
        <a:bodyPr/>
        <a:lstStyle/>
        <a:p>
          <a:endParaRPr lang="en-US"/>
        </a:p>
      </dgm:t>
    </dgm:pt>
    <dgm:pt modelId="{6FA93FEA-5CF2-4A18-B1B9-C0E9C3893796}" type="sibTrans" cxnId="{6CE67CE9-3A30-40E0-AA40-913322C951C0}">
      <dgm:prSet/>
      <dgm:spPr/>
      <dgm:t>
        <a:bodyPr/>
        <a:lstStyle/>
        <a:p>
          <a:endParaRPr lang="en-US"/>
        </a:p>
      </dgm:t>
    </dgm:pt>
    <dgm:pt modelId="{82824E9B-3F42-4513-A2F0-A61D79E5D8ED}">
      <dgm:prSet phldrT="[Text]"/>
      <dgm:spPr/>
      <dgm:t>
        <a:bodyPr/>
        <a:lstStyle/>
        <a:p>
          <a:pPr algn="l"/>
          <a:r>
            <a:rPr lang="en-US" dirty="0" smtClean="0"/>
            <a:t>id</a:t>
          </a:r>
          <a:endParaRPr lang="en-US" dirty="0"/>
        </a:p>
      </dgm:t>
    </dgm:pt>
    <dgm:pt modelId="{320BFBC9-810B-46A8-8F4D-83C1CE40897B}" type="parTrans" cxnId="{70D9468F-3891-418C-8D3F-B5B99B1D1C89}">
      <dgm:prSet/>
      <dgm:spPr/>
      <dgm:t>
        <a:bodyPr/>
        <a:lstStyle/>
        <a:p>
          <a:endParaRPr lang="en-US"/>
        </a:p>
      </dgm:t>
    </dgm:pt>
    <dgm:pt modelId="{9B74B966-9229-433C-B413-5E39F076E6FC}" type="sibTrans" cxnId="{70D9468F-3891-418C-8D3F-B5B99B1D1C89}">
      <dgm:prSet/>
      <dgm:spPr/>
      <dgm:t>
        <a:bodyPr/>
        <a:lstStyle/>
        <a:p>
          <a:endParaRPr lang="en-US"/>
        </a:p>
      </dgm:t>
    </dgm:pt>
    <dgm:pt modelId="{98208519-483C-4810-8A2B-5ABC3D5AE340}">
      <dgm:prSet phldrT="[Text]"/>
      <dgm:spPr/>
      <dgm:t>
        <a:bodyPr/>
        <a:lstStyle/>
        <a:p>
          <a:pPr algn="l"/>
          <a:r>
            <a:rPr lang="en-US" dirty="0" err="1"/>
            <a:t>reviewer_id</a:t>
          </a:r>
          <a:endParaRPr lang="en-US" dirty="0"/>
        </a:p>
      </dgm:t>
    </dgm:pt>
    <dgm:pt modelId="{BCB6C8B7-939F-4100-B06A-D80EE89EF719}" type="parTrans" cxnId="{8C5ED4FF-40BC-47CE-BEC3-4EF787FD4998}">
      <dgm:prSet/>
      <dgm:spPr/>
      <dgm:t>
        <a:bodyPr/>
        <a:lstStyle/>
        <a:p>
          <a:endParaRPr lang="en-US"/>
        </a:p>
      </dgm:t>
    </dgm:pt>
    <dgm:pt modelId="{DB3C52DA-DF91-4496-89E6-9E662E9020B3}" type="sibTrans" cxnId="{8C5ED4FF-40BC-47CE-BEC3-4EF787FD4998}">
      <dgm:prSet/>
      <dgm:spPr/>
      <dgm:t>
        <a:bodyPr/>
        <a:lstStyle/>
        <a:p>
          <a:endParaRPr lang="en-US"/>
        </a:p>
      </dgm:t>
    </dgm:pt>
    <dgm:pt modelId="{EE79C7C0-7A88-4758-BDD8-73A93F87181B}">
      <dgm:prSet phldrT="[Text]"/>
      <dgm:spPr/>
      <dgm:t>
        <a:bodyPr/>
        <a:lstStyle/>
        <a:p>
          <a:pPr algn="l"/>
          <a:r>
            <a:rPr lang="en-US"/>
            <a:t>reviewer_name</a:t>
          </a:r>
        </a:p>
      </dgm:t>
    </dgm:pt>
    <dgm:pt modelId="{10F8C0B6-6938-46BA-BBDC-DBBBD0AA356B}" type="parTrans" cxnId="{02F7ECFD-4586-4E1C-8471-243541563E75}">
      <dgm:prSet/>
      <dgm:spPr/>
      <dgm:t>
        <a:bodyPr/>
        <a:lstStyle/>
        <a:p>
          <a:endParaRPr lang="en-US"/>
        </a:p>
      </dgm:t>
    </dgm:pt>
    <dgm:pt modelId="{FAAB9F4F-D35B-4010-888D-959B75B25D52}" type="sibTrans" cxnId="{02F7ECFD-4586-4E1C-8471-243541563E75}">
      <dgm:prSet/>
      <dgm:spPr/>
      <dgm:t>
        <a:bodyPr/>
        <a:lstStyle/>
        <a:p>
          <a:endParaRPr lang="en-US"/>
        </a:p>
      </dgm:t>
    </dgm:pt>
    <dgm:pt modelId="{B3FEF5E8-6924-4D2E-9CFD-2DAFCA33E2BE}">
      <dgm:prSet phldrT="[Text]"/>
      <dgm:spPr/>
      <dgm:t>
        <a:bodyPr/>
        <a:lstStyle/>
        <a:p>
          <a:pPr algn="l"/>
          <a:r>
            <a:rPr lang="en-US"/>
            <a:t>comments</a:t>
          </a:r>
        </a:p>
      </dgm:t>
    </dgm:pt>
    <dgm:pt modelId="{F3378DC4-22B2-4CA9-9A4D-44A9B16BC01E}" type="parTrans" cxnId="{6E5B06DE-3DA0-4DEE-ADFB-9FFE6DF81509}">
      <dgm:prSet/>
      <dgm:spPr/>
      <dgm:t>
        <a:bodyPr/>
        <a:lstStyle/>
        <a:p>
          <a:endParaRPr lang="en-US"/>
        </a:p>
      </dgm:t>
    </dgm:pt>
    <dgm:pt modelId="{6BFAD877-EABA-4AD6-AE26-6391C761FE12}" type="sibTrans" cxnId="{6E5B06DE-3DA0-4DEE-ADFB-9FFE6DF81509}">
      <dgm:prSet/>
      <dgm:spPr/>
      <dgm:t>
        <a:bodyPr/>
        <a:lstStyle/>
        <a:p>
          <a:endParaRPr lang="en-US"/>
        </a:p>
      </dgm:t>
    </dgm:pt>
    <dgm:pt modelId="{25C7C5A1-2C37-4FF3-8403-781F557BC881}">
      <dgm:prSet phldrT="[Text]"/>
      <dgm:spPr/>
      <dgm:t>
        <a:bodyPr/>
        <a:lstStyle/>
        <a:p>
          <a:pPr algn="l"/>
          <a:r>
            <a:rPr lang="en-US" dirty="0" smtClean="0"/>
            <a:t>date</a:t>
          </a:r>
          <a:endParaRPr lang="en-US" dirty="0"/>
        </a:p>
      </dgm:t>
    </dgm:pt>
    <dgm:pt modelId="{07CD5E94-9215-4F50-8FB2-E13B445598BA}" type="parTrans" cxnId="{E434040D-0448-4198-A9DA-5AB089B96234}">
      <dgm:prSet/>
      <dgm:spPr/>
      <dgm:t>
        <a:bodyPr/>
        <a:lstStyle/>
        <a:p>
          <a:endParaRPr lang="en-US"/>
        </a:p>
      </dgm:t>
    </dgm:pt>
    <dgm:pt modelId="{3C276FB0-742E-4398-A1BA-BFC31C19DE32}" type="sibTrans" cxnId="{E434040D-0448-4198-A9DA-5AB089B96234}">
      <dgm:prSet/>
      <dgm:spPr/>
      <dgm:t>
        <a:bodyPr/>
        <a:lstStyle/>
        <a:p>
          <a:endParaRPr lang="en-US"/>
        </a:p>
      </dgm:t>
    </dgm:pt>
    <dgm:pt modelId="{2A60193D-08C4-40E7-AA02-B1DA6132744D}" type="pres">
      <dgm:prSet presAssocID="{151B7D1A-7A63-4832-A1F8-D16E299ECB23}" presName="linearFlow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5C56DA4-694F-4655-A1D3-9DB3641C7A87}" type="pres">
      <dgm:prSet presAssocID="{A2524E62-7C18-4717-BB1F-4C04BAEF5DD4}" presName="compositeNode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1CB60C-A229-432B-940A-4631ADAD0B6D}" type="pres">
      <dgm:prSet presAssocID="{A2524E62-7C18-4717-BB1F-4C04BAEF5DD4}" presName="imag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</dgm:spPr>
      <dgm:t>
        <a:bodyPr/>
        <a:lstStyle/>
        <a:p>
          <a:endParaRPr lang="en-US"/>
        </a:p>
      </dgm:t>
    </dgm:pt>
    <dgm:pt modelId="{DC31710E-24ED-49CA-9924-6EB2F6560175}" type="pres">
      <dgm:prSet presAssocID="{A2524E62-7C18-4717-BB1F-4C04BAEF5DD4}" presName="childNode" presStyleLbl="node1" presStyleIdx="0" presStyleCnt="3" custLinFactNeighborX="-1424" custLinFactNeighborY="107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DE4763-287F-4371-BB4A-0AC0E110059C}" type="pres">
      <dgm:prSet presAssocID="{A2524E62-7C18-4717-BB1F-4C04BAEF5DD4}" presName="parentNode" presStyleLbl="revTx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6C250D-4F65-4117-85C2-BFD49E5F32DA}" type="pres">
      <dgm:prSet presAssocID="{14E56A1C-29AB-4187-9969-89D78B96DB8E}" presName="sibTrans" presStyleCnt="0"/>
      <dgm:spPr/>
      <dgm:t>
        <a:bodyPr/>
        <a:lstStyle/>
        <a:p>
          <a:endParaRPr lang="en-US"/>
        </a:p>
      </dgm:t>
    </dgm:pt>
    <dgm:pt modelId="{BDEE89F6-9247-42DA-820A-7EE1E41E4E71}" type="pres">
      <dgm:prSet presAssocID="{8579107B-DD8D-45B6-A9E9-2F9C4552F3EF}" presName="compositeNode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8EBD35-022A-4742-8BF7-BEE5F43B35C0}" type="pres">
      <dgm:prSet presAssocID="{8579107B-DD8D-45B6-A9E9-2F9C4552F3EF}" presName="imag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7000" r="-37000"/>
          </a:stretch>
        </a:blipFill>
      </dgm:spPr>
      <dgm:t>
        <a:bodyPr/>
        <a:lstStyle/>
        <a:p>
          <a:endParaRPr lang="en-US"/>
        </a:p>
      </dgm:t>
    </dgm:pt>
    <dgm:pt modelId="{25CD0506-A980-4788-B878-2BE65D96F653}" type="pres">
      <dgm:prSet presAssocID="{8579107B-DD8D-45B6-A9E9-2F9C4552F3EF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8FFC75-19B5-4C0A-A72D-868515EE7506}" type="pres">
      <dgm:prSet presAssocID="{8579107B-DD8D-45B6-A9E9-2F9C4552F3EF}" presName="parentNode" presStyleLbl="revTx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9605E3-0645-4C86-A0DA-02DF8F397B5D}" type="pres">
      <dgm:prSet presAssocID="{457554F9-DBCB-4790-A070-4EC616806FAA}" presName="sibTrans" presStyleCnt="0"/>
      <dgm:spPr/>
      <dgm:t>
        <a:bodyPr/>
        <a:lstStyle/>
        <a:p>
          <a:endParaRPr lang="en-US"/>
        </a:p>
      </dgm:t>
    </dgm:pt>
    <dgm:pt modelId="{2C3E450C-D7A5-442C-9348-9DA1D9661B45}" type="pres">
      <dgm:prSet presAssocID="{A566F1A2-FE87-4356-B7FC-254F950973E4}" presName="compositeNode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73468E-0EF0-477F-B053-5C390435521B}" type="pres">
      <dgm:prSet presAssocID="{A566F1A2-FE87-4356-B7FC-254F950973E4}" presName="image" presStyleLbl="fgImgPlace1" presStyleIdx="2" presStyleCnt="3" custLinFactNeighborX="-2311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  <dgm:t>
        <a:bodyPr/>
        <a:lstStyle/>
        <a:p>
          <a:endParaRPr lang="en-US"/>
        </a:p>
      </dgm:t>
    </dgm:pt>
    <dgm:pt modelId="{69F6CD4B-0912-4163-ACB0-B62152370DA7}" type="pres">
      <dgm:prSet presAssocID="{A566F1A2-FE87-4356-B7FC-254F950973E4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FB9DE8-35B0-47E1-842C-98CF2E7B2FAA}" type="pres">
      <dgm:prSet presAssocID="{A566F1A2-FE87-4356-B7FC-254F950973E4}" presName="parentNode" presStyleLbl="revTx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342D509-E76A-4054-A0BC-60ED38162DAE}" srcId="{151B7D1A-7A63-4832-A1F8-D16E299ECB23}" destId="{A566F1A2-FE87-4356-B7FC-254F950973E4}" srcOrd="2" destOrd="0" parTransId="{C4B3C427-B26F-4961-8727-9E8A2E381884}" sibTransId="{45BA0A9E-E8CE-4F66-8149-90DBF47F77E9}"/>
    <dgm:cxn modelId="{633585A7-A867-41E6-A25E-42C0737905D8}" type="presOf" srcId="{BE2640BD-0676-40F7-8244-4BFD00EF7125}" destId="{69F6CD4B-0912-4163-ACB0-B62152370DA7}" srcOrd="0" destOrd="0" presId="urn:microsoft.com/office/officeart/2005/8/layout/hList2"/>
    <dgm:cxn modelId="{BAC3723A-6A46-4C0C-AD84-86A4B426BC25}" srcId="{151B7D1A-7A63-4832-A1F8-D16E299ECB23}" destId="{A2524E62-7C18-4717-BB1F-4C04BAEF5DD4}" srcOrd="0" destOrd="0" parTransId="{D10330B6-8D22-425B-BD29-3AAC25C12E49}" sibTransId="{14E56A1C-29AB-4187-9969-89D78B96DB8E}"/>
    <dgm:cxn modelId="{E434040D-0448-4198-A9DA-5AB089B96234}" srcId="{A566F1A2-FE87-4356-B7FC-254F950973E4}" destId="{25C7C5A1-2C37-4FF3-8403-781F557BC881}" srcOrd="2" destOrd="0" parTransId="{07CD5E94-9215-4F50-8FB2-E13B445598BA}" sibTransId="{3C276FB0-742E-4398-A1BA-BFC31C19DE32}"/>
    <dgm:cxn modelId="{70D9468F-3891-418C-8D3F-B5B99B1D1C89}" srcId="{A566F1A2-FE87-4356-B7FC-254F950973E4}" destId="{82824E9B-3F42-4513-A2F0-A61D79E5D8ED}" srcOrd="1" destOrd="0" parTransId="{320BFBC9-810B-46A8-8F4D-83C1CE40897B}" sibTransId="{9B74B966-9229-433C-B413-5E39F076E6FC}"/>
    <dgm:cxn modelId="{E3156EDE-0E29-426F-8D18-573859C99D6B}" type="presOf" srcId="{6318D5A0-9A70-4E73-A1BA-287EB66B845B}" destId="{25CD0506-A980-4788-B878-2BE65D96F653}" srcOrd="0" destOrd="4" presId="urn:microsoft.com/office/officeart/2005/8/layout/hList2"/>
    <dgm:cxn modelId="{9CA85812-7C89-4B3B-9ED2-493F38E18769}" srcId="{A2524E62-7C18-4717-BB1F-4C04BAEF5DD4}" destId="{E23CB0A9-EF1B-4C86-830C-3F731B4D2E9A}" srcOrd="2" destOrd="0" parTransId="{7D6CB015-4E83-4D55-8C5F-F6BB77B5E355}" sibTransId="{816A4556-E9CB-453F-B768-609A20A065B4}"/>
    <dgm:cxn modelId="{10811230-827C-4C5C-996D-7D5E1D0142F5}" type="presOf" srcId="{A566F1A2-FE87-4356-B7FC-254F950973E4}" destId="{FFFB9DE8-35B0-47E1-842C-98CF2E7B2FAA}" srcOrd="0" destOrd="0" presId="urn:microsoft.com/office/officeart/2005/8/layout/hList2"/>
    <dgm:cxn modelId="{0AE96DDA-2476-4EC5-95CE-AF287435E7C2}" srcId="{A566F1A2-FE87-4356-B7FC-254F950973E4}" destId="{BE2640BD-0676-40F7-8244-4BFD00EF7125}" srcOrd="0" destOrd="0" parTransId="{1EC8382C-EB81-4B79-89D7-9011F94CFF4E}" sibTransId="{504E2D53-4BE0-49C4-9A92-2440CDEC4293}"/>
    <dgm:cxn modelId="{D4850D66-0208-436D-B661-F9FD7D18B28D}" srcId="{8579107B-DD8D-45B6-A9E9-2F9C4552F3EF}" destId="{D0DF44FB-AA14-4FE6-8647-36FD6C02614E}" srcOrd="2" destOrd="0" parTransId="{BFE004AF-B9DD-4750-9C09-455A07EE9E70}" sibTransId="{B1024FB3-BE37-4D7F-B468-265A9B3C2D0B}"/>
    <dgm:cxn modelId="{5B796C15-EF5A-46AF-8EE1-90F9AECB750D}" srcId="{8579107B-DD8D-45B6-A9E9-2F9C4552F3EF}" destId="{67FFD035-699F-4CF8-9F3E-12ACD53FC6F0}" srcOrd="0" destOrd="0" parTransId="{DFFE0E74-6F52-462D-8F21-AECA2CD3ECCB}" sibTransId="{F8956E0B-6074-4247-A58B-0116FCD230F5}"/>
    <dgm:cxn modelId="{AEA62571-2001-464B-87C9-6C3278CDEFBA}" type="presOf" srcId="{A2524E62-7C18-4717-BB1F-4C04BAEF5DD4}" destId="{57DE4763-287F-4371-BB4A-0AC0E110059C}" srcOrd="0" destOrd="0" presId="urn:microsoft.com/office/officeart/2005/8/layout/hList2"/>
    <dgm:cxn modelId="{7ECC5DEA-BC01-49E6-9B11-D5A045E6057D}" type="presOf" srcId="{E23CB0A9-EF1B-4C86-830C-3F731B4D2E9A}" destId="{DC31710E-24ED-49CA-9924-6EB2F6560175}" srcOrd="0" destOrd="2" presId="urn:microsoft.com/office/officeart/2005/8/layout/hList2"/>
    <dgm:cxn modelId="{7F9F083E-3397-430B-A269-7A01EA1516FB}" srcId="{8579107B-DD8D-45B6-A9E9-2F9C4552F3EF}" destId="{CBA6A601-38A6-463D-84EC-B3CB839994B9}" srcOrd="3" destOrd="0" parTransId="{3729D98E-E7A7-4E17-9317-21BE33F2855F}" sibTransId="{F18F9FD4-4300-4137-9E98-59B2D4790893}"/>
    <dgm:cxn modelId="{1AAC80E4-E56F-41A8-BD8B-311B5274768E}" srcId="{A2524E62-7C18-4717-BB1F-4C04BAEF5DD4}" destId="{C2315BAD-2B13-48A0-A9CC-E21BE65EB804}" srcOrd="0" destOrd="0" parTransId="{E721719B-1975-4D38-BF6A-F1929D3F5DAF}" sibTransId="{DEB77575-39D9-4C3E-A4F4-D4CDA1943414}"/>
    <dgm:cxn modelId="{09994765-6325-4AA8-BDCF-F1DD5923B949}" type="presOf" srcId="{82824E9B-3F42-4513-A2F0-A61D79E5D8ED}" destId="{69F6CD4B-0912-4163-ACB0-B62152370DA7}" srcOrd="0" destOrd="1" presId="urn:microsoft.com/office/officeart/2005/8/layout/hList2"/>
    <dgm:cxn modelId="{F5E6C09B-7F4C-4A1F-94C1-A6CA02F29382}" type="presOf" srcId="{10F60203-A721-4E6E-8F4A-4649EC67E302}" destId="{DC31710E-24ED-49CA-9924-6EB2F6560175}" srcOrd="0" destOrd="3" presId="urn:microsoft.com/office/officeart/2005/8/layout/hList2"/>
    <dgm:cxn modelId="{6CE67CE9-3A30-40E0-AA40-913322C951C0}" srcId="{8579107B-DD8D-45B6-A9E9-2F9C4552F3EF}" destId="{32AF4DE2-D56F-44E4-BA28-3AEDC7C31B40}" srcOrd="6" destOrd="0" parTransId="{3EF0DF71-A822-40BB-94B0-EC07CE250D57}" sibTransId="{6FA93FEA-5CF2-4A18-B1B9-C0E9C3893796}"/>
    <dgm:cxn modelId="{8C5ED4FF-40BC-47CE-BEC3-4EF787FD4998}" srcId="{A566F1A2-FE87-4356-B7FC-254F950973E4}" destId="{98208519-483C-4810-8A2B-5ABC3D5AE340}" srcOrd="3" destOrd="0" parTransId="{BCB6C8B7-939F-4100-B06A-D80EE89EF719}" sibTransId="{DB3C52DA-DF91-4496-89E6-9E662E9020B3}"/>
    <dgm:cxn modelId="{AF16C058-3960-4B3F-9FED-991938F746E4}" srcId="{A2524E62-7C18-4717-BB1F-4C04BAEF5DD4}" destId="{2B6A3098-5CD2-49E2-A99A-385A63812CF1}" srcOrd="4" destOrd="0" parTransId="{4E7E228B-0E32-4904-9268-B58DC6A67944}" sibTransId="{C608B970-E431-4FF9-926F-8E6D3FA420BF}"/>
    <dgm:cxn modelId="{1DE77A93-9529-4341-A178-9FB58D6F36D4}" type="presOf" srcId="{25C7C5A1-2C37-4FF3-8403-781F557BC881}" destId="{69F6CD4B-0912-4163-ACB0-B62152370DA7}" srcOrd="0" destOrd="2" presId="urn:microsoft.com/office/officeart/2005/8/layout/hList2"/>
    <dgm:cxn modelId="{3E1F2169-52FC-4EF6-A25E-A3AA9E343BA0}" type="presOf" srcId="{C2315BAD-2B13-48A0-A9CC-E21BE65EB804}" destId="{DC31710E-24ED-49CA-9924-6EB2F6560175}" srcOrd="0" destOrd="0" presId="urn:microsoft.com/office/officeart/2005/8/layout/hList2"/>
    <dgm:cxn modelId="{C44F1DF4-0D47-4E4F-AF28-C957532F7D05}" srcId="{A2524E62-7C18-4717-BB1F-4C04BAEF5DD4}" destId="{69C31475-DDD9-4EDE-8354-39B0031F9043}" srcOrd="5" destOrd="0" parTransId="{8DF4873C-179C-4A4E-A67C-8B93DCE6896F}" sibTransId="{46AFC7FC-A68E-4489-A4BC-8038C4B45130}"/>
    <dgm:cxn modelId="{6E5B06DE-3DA0-4DEE-ADFB-9FFE6DF81509}" srcId="{A566F1A2-FE87-4356-B7FC-254F950973E4}" destId="{B3FEF5E8-6924-4D2E-9CFD-2DAFCA33E2BE}" srcOrd="5" destOrd="0" parTransId="{F3378DC4-22B2-4CA9-9A4D-44A9B16BC01E}" sibTransId="{6BFAD877-EABA-4AD6-AE26-6391C761FE12}"/>
    <dgm:cxn modelId="{6486E32E-7C77-43DF-8ACB-2703B8D19950}" srcId="{8579107B-DD8D-45B6-A9E9-2F9C4552F3EF}" destId="{BC4DDEAA-96BC-4BC0-8885-DEF8CB25879E}" srcOrd="5" destOrd="0" parTransId="{AAF85C24-B5A2-4A1A-88F1-11453413C4B7}" sibTransId="{4120C5FE-91AC-4361-AC95-A17C12495B85}"/>
    <dgm:cxn modelId="{39402D8F-7FB8-4FA4-AB00-0975A7332EC0}" type="presOf" srcId="{CBA6A601-38A6-463D-84EC-B3CB839994B9}" destId="{25CD0506-A980-4788-B878-2BE65D96F653}" srcOrd="0" destOrd="3" presId="urn:microsoft.com/office/officeart/2005/8/layout/hList2"/>
    <dgm:cxn modelId="{8C4510B7-9AA2-4B33-8723-449AEB63711B}" type="presOf" srcId="{98208519-483C-4810-8A2B-5ABC3D5AE340}" destId="{69F6CD4B-0912-4163-ACB0-B62152370DA7}" srcOrd="0" destOrd="3" presId="urn:microsoft.com/office/officeart/2005/8/layout/hList2"/>
    <dgm:cxn modelId="{02F7ECFD-4586-4E1C-8471-243541563E75}" srcId="{A566F1A2-FE87-4356-B7FC-254F950973E4}" destId="{EE79C7C0-7A88-4758-BDD8-73A93F87181B}" srcOrd="4" destOrd="0" parTransId="{10F8C0B6-6938-46BA-BBDC-DBBBD0AA356B}" sibTransId="{FAAB9F4F-D35B-4010-888D-959B75B25D52}"/>
    <dgm:cxn modelId="{96CA0379-336C-4B83-9FA6-D0EEA771A203}" type="presOf" srcId="{2B6A3098-5CD2-49E2-A99A-385A63812CF1}" destId="{DC31710E-24ED-49CA-9924-6EB2F6560175}" srcOrd="0" destOrd="4" presId="urn:microsoft.com/office/officeart/2005/8/layout/hList2"/>
    <dgm:cxn modelId="{5D7D3F10-EA1F-405E-8AEA-A88FA981D29D}" srcId="{8579107B-DD8D-45B6-A9E9-2F9C4552F3EF}" destId="{73D451E9-EC3F-4731-B646-26E01205F891}" srcOrd="1" destOrd="0" parTransId="{D938CFF5-5833-4B07-A00F-0D59173C6A92}" sibTransId="{41A9B118-602E-472E-A276-A3534107CF55}"/>
    <dgm:cxn modelId="{ACA223DB-9106-45DB-BDC0-079BF90F31EF}" type="presOf" srcId="{151B7D1A-7A63-4832-A1F8-D16E299ECB23}" destId="{2A60193D-08C4-40E7-AA02-B1DA6132744D}" srcOrd="0" destOrd="0" presId="urn:microsoft.com/office/officeart/2005/8/layout/hList2"/>
    <dgm:cxn modelId="{B2EB1B47-EB12-4314-99A2-2494D51FCB4D}" type="presOf" srcId="{D0DF44FB-AA14-4FE6-8647-36FD6C02614E}" destId="{25CD0506-A980-4788-B878-2BE65D96F653}" srcOrd="0" destOrd="2" presId="urn:microsoft.com/office/officeart/2005/8/layout/hList2"/>
    <dgm:cxn modelId="{D0BC0DD3-CBB1-4C4B-A4C6-5D88A497CCFD}" srcId="{8579107B-DD8D-45B6-A9E9-2F9C4552F3EF}" destId="{6318D5A0-9A70-4E73-A1BA-287EB66B845B}" srcOrd="4" destOrd="0" parTransId="{050318AD-8EB1-4695-B4EB-6FBA1C38B4EE}" sibTransId="{61ABA4C6-9905-485B-A8C4-1998A6A57056}"/>
    <dgm:cxn modelId="{B4364EDF-C5BD-4159-B84A-116505A99870}" srcId="{A2524E62-7C18-4717-BB1F-4C04BAEF5DD4}" destId="{10F60203-A721-4E6E-8F4A-4649EC67E302}" srcOrd="3" destOrd="0" parTransId="{300A0AB9-3752-4603-BCC0-019E78FE1668}" sibTransId="{57E1AC33-410A-433B-B395-CC307DF2EEC6}"/>
    <dgm:cxn modelId="{6E7CF368-324E-47D8-9312-800FA8DA324B}" type="presOf" srcId="{B3FEF5E8-6924-4D2E-9CFD-2DAFCA33E2BE}" destId="{69F6CD4B-0912-4163-ACB0-B62152370DA7}" srcOrd="0" destOrd="5" presId="urn:microsoft.com/office/officeart/2005/8/layout/hList2"/>
    <dgm:cxn modelId="{A83A14D4-0889-44AB-92CD-BBF3EE521D99}" srcId="{A2524E62-7C18-4717-BB1F-4C04BAEF5DD4}" destId="{E00F51CB-5185-4D16-A15D-BD7AC74A40D0}" srcOrd="1" destOrd="0" parTransId="{D0516C23-FEAF-49A8-82EE-1AB27464A6B9}" sibTransId="{4F2484D3-42AF-4368-838E-50034397D351}"/>
    <dgm:cxn modelId="{8813B019-FBD5-48A7-A6BE-ECB8CE9CF419}" srcId="{151B7D1A-7A63-4832-A1F8-D16E299ECB23}" destId="{8579107B-DD8D-45B6-A9E9-2F9C4552F3EF}" srcOrd="1" destOrd="0" parTransId="{18AB0A62-FDAA-413A-8068-21DC070DADAF}" sibTransId="{457554F9-DBCB-4790-A070-4EC616806FAA}"/>
    <dgm:cxn modelId="{DDDBC270-AF0E-474B-949E-1217E22AF735}" type="presOf" srcId="{EE79C7C0-7A88-4758-BDD8-73A93F87181B}" destId="{69F6CD4B-0912-4163-ACB0-B62152370DA7}" srcOrd="0" destOrd="4" presId="urn:microsoft.com/office/officeart/2005/8/layout/hList2"/>
    <dgm:cxn modelId="{236E4D00-3DA1-419C-A6E9-46D9A7D4687C}" type="presOf" srcId="{8579107B-DD8D-45B6-A9E9-2F9C4552F3EF}" destId="{548FFC75-19B5-4C0A-A72D-868515EE7506}" srcOrd="0" destOrd="0" presId="urn:microsoft.com/office/officeart/2005/8/layout/hList2"/>
    <dgm:cxn modelId="{BF08DC13-5A4F-415D-B9FA-4CF82EADDC61}" type="presOf" srcId="{67FFD035-699F-4CF8-9F3E-12ACD53FC6F0}" destId="{25CD0506-A980-4788-B878-2BE65D96F653}" srcOrd="0" destOrd="0" presId="urn:microsoft.com/office/officeart/2005/8/layout/hList2"/>
    <dgm:cxn modelId="{8DC5048D-3F2B-4809-BDEF-A541251E1A3C}" type="presOf" srcId="{BC4DDEAA-96BC-4BC0-8885-DEF8CB25879E}" destId="{25CD0506-A980-4788-B878-2BE65D96F653}" srcOrd="0" destOrd="5" presId="urn:microsoft.com/office/officeart/2005/8/layout/hList2"/>
    <dgm:cxn modelId="{768A5293-1D8F-4F79-9E45-2272D6004746}" type="presOf" srcId="{69C31475-DDD9-4EDE-8354-39B0031F9043}" destId="{DC31710E-24ED-49CA-9924-6EB2F6560175}" srcOrd="0" destOrd="5" presId="urn:microsoft.com/office/officeart/2005/8/layout/hList2"/>
    <dgm:cxn modelId="{53A6B8C0-8DE7-4919-8C6A-2EDFE677E618}" type="presOf" srcId="{73D451E9-EC3F-4731-B646-26E01205F891}" destId="{25CD0506-A980-4788-B878-2BE65D96F653}" srcOrd="0" destOrd="1" presId="urn:microsoft.com/office/officeart/2005/8/layout/hList2"/>
    <dgm:cxn modelId="{ABB863FB-3A12-47EA-84FB-4877C940C684}" type="presOf" srcId="{32AF4DE2-D56F-44E4-BA28-3AEDC7C31B40}" destId="{25CD0506-A980-4788-B878-2BE65D96F653}" srcOrd="0" destOrd="6" presId="urn:microsoft.com/office/officeart/2005/8/layout/hList2"/>
    <dgm:cxn modelId="{796A55E1-1221-48AA-8807-BE71377FFCF5}" type="presOf" srcId="{E00F51CB-5185-4D16-A15D-BD7AC74A40D0}" destId="{DC31710E-24ED-49CA-9924-6EB2F6560175}" srcOrd="0" destOrd="1" presId="urn:microsoft.com/office/officeart/2005/8/layout/hList2"/>
    <dgm:cxn modelId="{B202000B-EF28-47F0-BAFE-45C76D231A9B}" type="presParOf" srcId="{2A60193D-08C4-40E7-AA02-B1DA6132744D}" destId="{35C56DA4-694F-4655-A1D3-9DB3641C7A87}" srcOrd="0" destOrd="0" presId="urn:microsoft.com/office/officeart/2005/8/layout/hList2"/>
    <dgm:cxn modelId="{26C6D93A-34E6-4794-814D-3E9ADF6E7A64}" type="presParOf" srcId="{35C56DA4-694F-4655-A1D3-9DB3641C7A87}" destId="{341CB60C-A229-432B-940A-4631ADAD0B6D}" srcOrd="0" destOrd="0" presId="urn:microsoft.com/office/officeart/2005/8/layout/hList2"/>
    <dgm:cxn modelId="{B3829CC2-EB47-4E9C-BF76-9E6B96412DF5}" type="presParOf" srcId="{35C56DA4-694F-4655-A1D3-9DB3641C7A87}" destId="{DC31710E-24ED-49CA-9924-6EB2F6560175}" srcOrd="1" destOrd="0" presId="urn:microsoft.com/office/officeart/2005/8/layout/hList2"/>
    <dgm:cxn modelId="{9844F0F2-7CAB-4490-A859-6847BB518667}" type="presParOf" srcId="{35C56DA4-694F-4655-A1D3-9DB3641C7A87}" destId="{57DE4763-287F-4371-BB4A-0AC0E110059C}" srcOrd="2" destOrd="0" presId="urn:microsoft.com/office/officeart/2005/8/layout/hList2"/>
    <dgm:cxn modelId="{6B0E1D7F-0C81-4CAC-9A62-6DBB5DC9B0F8}" type="presParOf" srcId="{2A60193D-08C4-40E7-AA02-B1DA6132744D}" destId="{926C250D-4F65-4117-85C2-BFD49E5F32DA}" srcOrd="1" destOrd="0" presId="urn:microsoft.com/office/officeart/2005/8/layout/hList2"/>
    <dgm:cxn modelId="{83C0A70B-474A-4838-BD3E-30B04725FCF0}" type="presParOf" srcId="{2A60193D-08C4-40E7-AA02-B1DA6132744D}" destId="{BDEE89F6-9247-42DA-820A-7EE1E41E4E71}" srcOrd="2" destOrd="0" presId="urn:microsoft.com/office/officeart/2005/8/layout/hList2"/>
    <dgm:cxn modelId="{8822412B-719A-4630-A91A-4074F0F71944}" type="presParOf" srcId="{BDEE89F6-9247-42DA-820A-7EE1E41E4E71}" destId="{218EBD35-022A-4742-8BF7-BEE5F43B35C0}" srcOrd="0" destOrd="0" presId="urn:microsoft.com/office/officeart/2005/8/layout/hList2"/>
    <dgm:cxn modelId="{05841D30-6F85-43F7-ABD9-504B872936D5}" type="presParOf" srcId="{BDEE89F6-9247-42DA-820A-7EE1E41E4E71}" destId="{25CD0506-A980-4788-B878-2BE65D96F653}" srcOrd="1" destOrd="0" presId="urn:microsoft.com/office/officeart/2005/8/layout/hList2"/>
    <dgm:cxn modelId="{F52F4C6C-B105-4D64-A1D3-C2206784B3C4}" type="presParOf" srcId="{BDEE89F6-9247-42DA-820A-7EE1E41E4E71}" destId="{548FFC75-19B5-4C0A-A72D-868515EE7506}" srcOrd="2" destOrd="0" presId="urn:microsoft.com/office/officeart/2005/8/layout/hList2"/>
    <dgm:cxn modelId="{6995C41D-8D85-4B4D-BC82-B038A5245DF2}" type="presParOf" srcId="{2A60193D-08C4-40E7-AA02-B1DA6132744D}" destId="{AC9605E3-0645-4C86-A0DA-02DF8F397B5D}" srcOrd="3" destOrd="0" presId="urn:microsoft.com/office/officeart/2005/8/layout/hList2"/>
    <dgm:cxn modelId="{AB3ACB39-D5EB-44E4-95AC-46D25F90A2EC}" type="presParOf" srcId="{2A60193D-08C4-40E7-AA02-B1DA6132744D}" destId="{2C3E450C-D7A5-442C-9348-9DA1D9661B45}" srcOrd="4" destOrd="0" presId="urn:microsoft.com/office/officeart/2005/8/layout/hList2"/>
    <dgm:cxn modelId="{43AC1CC0-A8FB-424A-AE19-A0CE0D3CD2F1}" type="presParOf" srcId="{2C3E450C-D7A5-442C-9348-9DA1D9661B45}" destId="{2873468E-0EF0-477F-B053-5C390435521B}" srcOrd="0" destOrd="0" presId="urn:microsoft.com/office/officeart/2005/8/layout/hList2"/>
    <dgm:cxn modelId="{492B845E-7AD7-4F1C-A6B5-A3439562683E}" type="presParOf" srcId="{2C3E450C-D7A5-442C-9348-9DA1D9661B45}" destId="{69F6CD4B-0912-4163-ACB0-B62152370DA7}" srcOrd="1" destOrd="0" presId="urn:microsoft.com/office/officeart/2005/8/layout/hList2"/>
    <dgm:cxn modelId="{19D0A356-2A9F-45A7-BD2D-42ACBCF15F93}" type="presParOf" srcId="{2C3E450C-D7A5-442C-9348-9DA1D9661B45}" destId="{FFFB9DE8-35B0-47E1-842C-98CF2E7B2FAA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CE07499-166F-4F2E-B92E-60667F5B78A0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B8AAC8B-33DB-45B9-B9F8-B2B54F154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154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AAC8B-33DB-45B9-B9F8-B2B54F154B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495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AAC8B-33DB-45B9-B9F8-B2B54F154B5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31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AAC8B-33DB-45B9-B9F8-B2B54F154B5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5465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AAC8B-33DB-45B9-B9F8-B2B54F154B5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19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AAC8B-33DB-45B9-B9F8-B2B54F154B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384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AAC8B-33DB-45B9-B9F8-B2B54F154B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97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AAC8B-33DB-45B9-B9F8-B2B54F154B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490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AAC8B-33DB-45B9-B9F8-B2B54F154B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081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AAC8B-33DB-45B9-B9F8-B2B54F154B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113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AAC8B-33DB-45B9-B9F8-B2B54F154B5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618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AAC8B-33DB-45B9-B9F8-B2B54F154B5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21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AAC8B-33DB-45B9-B9F8-B2B54F154B5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922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512E9-E292-4FE9-9AFA-EAA7B59C6623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5A3F-AA3C-4767-98DA-3E3BB58A79C4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31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512E9-E292-4FE9-9AFA-EAA7B59C6623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5A3F-AA3C-4767-98DA-3E3BB58A7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099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512E9-E292-4FE9-9AFA-EAA7B59C6623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5A3F-AA3C-4767-98DA-3E3BB58A7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27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512E9-E292-4FE9-9AFA-EAA7B59C6623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5A3F-AA3C-4767-98DA-3E3BB58A79C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02858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512E9-E292-4FE9-9AFA-EAA7B59C6623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5A3F-AA3C-4767-98DA-3E3BB58A7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4590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512E9-E292-4FE9-9AFA-EAA7B59C6623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5A3F-AA3C-4767-98DA-3E3BB58A79C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110299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512E9-E292-4FE9-9AFA-EAA7B59C6623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5A3F-AA3C-4767-98DA-3E3BB58A7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9584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512E9-E292-4FE9-9AFA-EAA7B59C6623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5A3F-AA3C-4767-98DA-3E3BB58A7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771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512E9-E292-4FE9-9AFA-EAA7B59C6623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5A3F-AA3C-4767-98DA-3E3BB58A7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12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512E9-E292-4FE9-9AFA-EAA7B59C6623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5A3F-AA3C-4767-98DA-3E3BB58A7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269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512E9-E292-4FE9-9AFA-EAA7B59C6623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5A3F-AA3C-4767-98DA-3E3BB58A7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296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512E9-E292-4FE9-9AFA-EAA7B59C6623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5A3F-AA3C-4767-98DA-3E3BB58A7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008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512E9-E292-4FE9-9AFA-EAA7B59C6623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5A3F-AA3C-4767-98DA-3E3BB58A7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99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512E9-E292-4FE9-9AFA-EAA7B59C6623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5A3F-AA3C-4767-98DA-3E3BB58A7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87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512E9-E292-4FE9-9AFA-EAA7B59C6623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5A3F-AA3C-4767-98DA-3E3BB58A7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858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512E9-E292-4FE9-9AFA-EAA7B59C6623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5A3F-AA3C-4767-98DA-3E3BB58A7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53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512E9-E292-4FE9-9AFA-EAA7B59C6623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5A3F-AA3C-4767-98DA-3E3BB58A7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425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04512E9-E292-4FE9-9AFA-EAA7B59C6623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DAD5A3F-AA3C-4767-98DA-3E3BB58A7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1844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11064443" cy="2971801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Optimizing price strategy for AIRBNB listings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22101" y="4910667"/>
            <a:ext cx="7212879" cy="1947333"/>
          </a:xfrm>
        </p:spPr>
        <p:txBody>
          <a:bodyPr/>
          <a:lstStyle/>
          <a:p>
            <a:pPr algn="r"/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By Anna Domas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98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52067" y="201659"/>
            <a:ext cx="8534400" cy="971359"/>
          </a:xfrm>
        </p:spPr>
        <p:txBody>
          <a:bodyPr>
            <a:normAutofit/>
          </a:bodyPr>
          <a:lstStyle/>
          <a:p>
            <a:r>
              <a:rPr lang="en-US" sz="2000" dirty="0"/>
              <a:t> 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a summary of the data-analysis </a:t>
            </a:r>
            <a:r>
              <a:rPr lang="en-US" sz="2000" b="1" dirty="0" smtClean="0">
                <a:solidFill>
                  <a:schemeClr val="bg2">
                    <a:lumMod val="75000"/>
                  </a:schemeClr>
                </a:solidFill>
              </a:rPr>
              <a:t>process. HYPOTHESIS 4 </a:t>
            </a:r>
            <a:r>
              <a:rPr lang="en-US" sz="2000" dirty="0"/>
              <a:t>  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1201" y="895313"/>
            <a:ext cx="8628682" cy="10479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Ho</a:t>
            </a:r>
            <a:r>
              <a:rPr lang="en-US" sz="1000" b="1" dirty="0" smtClean="0">
                <a:solidFill>
                  <a:schemeClr val="bg2">
                    <a:lumMod val="75000"/>
                  </a:schemeClr>
                </a:solidFill>
              </a:rPr>
              <a:t>4</a:t>
            </a:r>
            <a:r>
              <a:rPr lang="en-US" dirty="0" smtClean="0"/>
              <a:t>: </a:t>
            </a:r>
            <a:r>
              <a:rPr lang="en-US" b="1" dirty="0" smtClean="0"/>
              <a:t>The </a:t>
            </a:r>
            <a:r>
              <a:rPr lang="en-US" b="1" dirty="0"/>
              <a:t>mean prices </a:t>
            </a:r>
            <a:r>
              <a:rPr lang="en-US" b="1" dirty="0" smtClean="0"/>
              <a:t>are </a:t>
            </a:r>
            <a:r>
              <a:rPr lang="en-US" b="1" dirty="0"/>
              <a:t>not significantly </a:t>
            </a:r>
            <a:r>
              <a:rPr lang="en-US" b="1" dirty="0" smtClean="0"/>
              <a:t>different for listings with different reviews.</a:t>
            </a:r>
            <a:endParaRPr lang="en-US" b="1" dirty="0"/>
          </a:p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Ha</a:t>
            </a:r>
            <a:r>
              <a:rPr lang="en-US" sz="1000" b="1" dirty="0" smtClean="0">
                <a:solidFill>
                  <a:schemeClr val="bg2">
                    <a:lumMod val="75000"/>
                  </a:schemeClr>
                </a:solidFill>
              </a:rPr>
              <a:t>4</a:t>
            </a:r>
            <a:r>
              <a:rPr lang="en-US" dirty="0" smtClean="0"/>
              <a:t>: </a:t>
            </a:r>
            <a:r>
              <a:rPr lang="en-US" b="1" dirty="0" smtClean="0"/>
              <a:t>The </a:t>
            </a:r>
            <a:r>
              <a:rPr lang="en-US" b="1" dirty="0"/>
              <a:t>mean </a:t>
            </a:r>
            <a:r>
              <a:rPr lang="en-US" b="1" dirty="0" smtClean="0"/>
              <a:t>prices are </a:t>
            </a:r>
            <a:r>
              <a:rPr lang="en-US" b="1" dirty="0"/>
              <a:t>significantly </a:t>
            </a:r>
            <a:r>
              <a:rPr lang="en-US" b="1" dirty="0" smtClean="0"/>
              <a:t>different with different reviews.</a:t>
            </a:r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Conclusion: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Sentiment analysis performed with </a:t>
            </a:r>
            <a:r>
              <a:rPr lang="en-US" dirty="0" err="1" smtClean="0"/>
              <a:t>TextBlob</a:t>
            </a:r>
            <a:r>
              <a:rPr lang="en-US" dirty="0" smtClean="0"/>
              <a:t> library showed that only 0.7% of comments have negative polarity. The absolute majority of review are positive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The most frequent words in positive comments are: stay, great, place, location, clean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The most frequent words in </a:t>
            </a:r>
            <a:r>
              <a:rPr lang="en-US" dirty="0" smtClean="0"/>
              <a:t>negative </a:t>
            </a:r>
            <a:r>
              <a:rPr lang="en-US" dirty="0"/>
              <a:t>comments are: </a:t>
            </a:r>
            <a:r>
              <a:rPr lang="en-US" dirty="0" smtClean="0"/>
              <a:t>stay, place, cozy, little, need, space, etc.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dirty="0" smtClean="0"/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dirty="0" smtClean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Method: Linear regression 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Output: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There are </a:t>
            </a:r>
            <a:r>
              <a:rPr lang="en-US" dirty="0" smtClean="0"/>
              <a:t>10 neighborhoods in the dataset. The majority of listings are concentrated up north in Asheville. </a:t>
            </a:r>
            <a:endParaRPr lang="ru-RU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3 neighborhoods: Leicester, Buncombe County and Fairview are outliers: a few listings (3,1,1 respectively) with highest mean price (were out of analysis).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4617" y="6873987"/>
            <a:ext cx="8628682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Test on normality  </a:t>
            </a:r>
            <a:r>
              <a:rPr lang="en-US" b="1" dirty="0"/>
              <a:t> </a:t>
            </a:r>
            <a:r>
              <a:rPr lang="en-US" b="1" dirty="0" smtClean="0"/>
              <a:t>  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Test </a:t>
            </a:r>
            <a:r>
              <a:rPr lang="en-US" dirty="0"/>
              <a:t>on homogeneity (ratio =</a:t>
            </a:r>
            <a:r>
              <a:rPr lang="en-US" dirty="0" smtClean="0"/>
              <a:t>1.33&lt;2</a:t>
            </a:r>
            <a:r>
              <a:rPr lang="en-US" dirty="0"/>
              <a:t>)</a:t>
            </a:r>
            <a:endParaRPr lang="ru-RU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ANOVA </a:t>
            </a:r>
            <a:r>
              <a:rPr lang="en-US" dirty="0" smtClean="0"/>
              <a:t>test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Room types have </a:t>
            </a:r>
            <a:r>
              <a:rPr lang="en-US" dirty="0"/>
              <a:t>a statistically significant effect on the price with the large </a:t>
            </a:r>
            <a:r>
              <a:rPr lang="en-US" dirty="0" smtClean="0"/>
              <a:t>F-statistic=425 and </a:t>
            </a:r>
            <a:r>
              <a:rPr lang="en-US" dirty="0"/>
              <a:t>p-value = </a:t>
            </a:r>
            <a:r>
              <a:rPr lang="en-US" dirty="0" smtClean="0"/>
              <a:t>0 &lt; significance level = 0.05.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1894" t="45117" r="50682" b="25658"/>
          <a:stretch/>
        </p:blipFill>
        <p:spPr>
          <a:xfrm>
            <a:off x="9339883" y="600363"/>
            <a:ext cx="2758055" cy="165331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0564256" y="1993633"/>
            <a:ext cx="309308" cy="166255"/>
          </a:xfrm>
          <a:prstGeom prst="ellipse">
            <a:avLst/>
          </a:prstGeom>
          <a:noFill/>
          <a:ln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850923" y="2076760"/>
            <a:ext cx="1713333" cy="1006409"/>
          </a:xfrm>
          <a:prstGeom prst="straightConnector1">
            <a:avLst/>
          </a:prstGeom>
          <a:ln w="2222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22638" t="53675" r="51248" b="11795"/>
          <a:stretch/>
        </p:blipFill>
        <p:spPr>
          <a:xfrm>
            <a:off x="9370801" y="3730070"/>
            <a:ext cx="2727137" cy="188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98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52067" y="201659"/>
            <a:ext cx="11156806" cy="971359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 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a summary of the data-analysis </a:t>
            </a:r>
            <a:r>
              <a:rPr lang="en-US" sz="2000" b="1" dirty="0" smtClean="0">
                <a:solidFill>
                  <a:schemeClr val="bg2">
                    <a:lumMod val="75000"/>
                  </a:schemeClr>
                </a:solidFill>
              </a:rPr>
              <a:t>process. HYPOTHESIS 4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  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34647" y="998828"/>
            <a:ext cx="5970953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The dataset contains 6 review components: location, accuracy, cleanliness, </a:t>
            </a:r>
            <a:r>
              <a:rPr lang="en-US" dirty="0" err="1" smtClean="0"/>
              <a:t>checkin</a:t>
            </a:r>
            <a:r>
              <a:rPr lang="en-US" dirty="0" smtClean="0"/>
              <a:t>, communication and location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A correlation matrix has been plotted to visualize relations of variables with the price;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Some of variables have been transformed to make distributions close to normal;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Strong relation with the price have number of bathrooms, number of people could room accommodates, number of beds,  number of reviews and  number of reviews per month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All of the review components have weak correlation with a price &lt;0.1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4617" y="6873987"/>
            <a:ext cx="8628682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Test on normality  </a:t>
            </a:r>
            <a:r>
              <a:rPr lang="en-US" b="1" dirty="0"/>
              <a:t> </a:t>
            </a:r>
            <a:r>
              <a:rPr lang="en-US" b="1" dirty="0" smtClean="0"/>
              <a:t>  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Test </a:t>
            </a:r>
            <a:r>
              <a:rPr lang="en-US" dirty="0"/>
              <a:t>on homogeneity (ratio =</a:t>
            </a:r>
            <a:r>
              <a:rPr lang="en-US" dirty="0" smtClean="0"/>
              <a:t>1.33&lt;2</a:t>
            </a:r>
            <a:r>
              <a:rPr lang="en-US" dirty="0"/>
              <a:t>)</a:t>
            </a:r>
            <a:endParaRPr lang="ru-RU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ANOVA </a:t>
            </a:r>
            <a:r>
              <a:rPr lang="en-US" dirty="0" smtClean="0"/>
              <a:t>test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Room types have </a:t>
            </a:r>
            <a:r>
              <a:rPr lang="en-US" dirty="0"/>
              <a:t>a statistically significant effect on the price with the large </a:t>
            </a:r>
            <a:r>
              <a:rPr lang="en-US" dirty="0" smtClean="0"/>
              <a:t>F-statistic=425 and </a:t>
            </a:r>
            <a:r>
              <a:rPr lang="en-US" dirty="0"/>
              <a:t>p-value = </a:t>
            </a:r>
            <a:r>
              <a:rPr lang="en-US" dirty="0" smtClean="0"/>
              <a:t>0 &lt; significance level = 0.05.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067" y="1828621"/>
            <a:ext cx="5398800" cy="412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89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52066" y="201659"/>
            <a:ext cx="10829625" cy="971359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 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a summary of the data-analysis </a:t>
            </a:r>
            <a:r>
              <a:rPr lang="en-US" sz="2000" b="1" dirty="0" smtClean="0">
                <a:solidFill>
                  <a:schemeClr val="bg2">
                    <a:lumMod val="75000"/>
                  </a:schemeClr>
                </a:solidFill>
              </a:rPr>
              <a:t>process. HYPOTHESIS 4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 </a:t>
            </a:r>
            <a:r>
              <a:rPr lang="en-US" sz="2000" dirty="0"/>
              <a:t> 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34647" y="945423"/>
            <a:ext cx="110470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dirty="0" smtClean="0"/>
              <a:t>Method to test hypothesis: Ordinary Least Squares (linear regression)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To choose features there has been used backward elimination function to check these terms: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	P-value &lt; 0.05</a:t>
            </a:r>
          </a:p>
          <a:p>
            <a:pPr>
              <a:lnSpc>
                <a:spcPct val="150000"/>
              </a:lnSpc>
            </a:pPr>
            <a:r>
              <a:rPr lang="en-US" dirty="0"/>
              <a:t>	</a:t>
            </a:r>
            <a:r>
              <a:rPr lang="en-US" dirty="0" smtClean="0"/>
              <a:t>VIF{variation inflation factor} &lt;5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Statistic output after applying linear regression method: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5 of 6 components of </a:t>
            </a:r>
            <a:r>
              <a:rPr lang="en-US" b="1" dirty="0" smtClean="0"/>
              <a:t>review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are statistically significantly affect 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the price (accuracy, cleanliness, </a:t>
            </a:r>
            <a:r>
              <a:rPr lang="en-US" dirty="0" err="1" smtClean="0"/>
              <a:t>checkin</a:t>
            </a:r>
            <a:r>
              <a:rPr lang="en-US" dirty="0" smtClean="0"/>
              <a:t>, location, value)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4617" y="6873987"/>
            <a:ext cx="8628682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Test on normality  </a:t>
            </a:r>
            <a:r>
              <a:rPr lang="en-US" b="1" dirty="0"/>
              <a:t> </a:t>
            </a:r>
            <a:r>
              <a:rPr lang="en-US" b="1" dirty="0" smtClean="0"/>
              <a:t>  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Test </a:t>
            </a:r>
            <a:r>
              <a:rPr lang="en-US" dirty="0"/>
              <a:t>on homogeneity (ratio =</a:t>
            </a:r>
            <a:r>
              <a:rPr lang="en-US" dirty="0" smtClean="0"/>
              <a:t>1.33&lt;2</a:t>
            </a:r>
            <a:r>
              <a:rPr lang="en-US" dirty="0"/>
              <a:t>)</a:t>
            </a:r>
            <a:endParaRPr lang="ru-RU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ANOVA </a:t>
            </a:r>
            <a:r>
              <a:rPr lang="en-US" dirty="0" smtClean="0"/>
              <a:t>test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Room types have </a:t>
            </a:r>
            <a:r>
              <a:rPr lang="en-US" dirty="0"/>
              <a:t>a statistically significant effect on the price with the large </a:t>
            </a:r>
            <a:r>
              <a:rPr lang="en-US" dirty="0" smtClean="0"/>
              <a:t>F-statistic=425 and </a:t>
            </a:r>
            <a:r>
              <a:rPr lang="en-US" dirty="0"/>
              <a:t>p-value = </a:t>
            </a:r>
            <a:r>
              <a:rPr lang="en-US" dirty="0" smtClean="0"/>
              <a:t>0 &lt; significance level = 0.05.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1635" t="36410" r="35298"/>
          <a:stretch/>
        </p:blipFill>
        <p:spPr>
          <a:xfrm>
            <a:off x="8131911" y="1916782"/>
            <a:ext cx="3991526" cy="331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1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52067" y="201659"/>
            <a:ext cx="9270456" cy="971359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  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a summary of the data-analysis </a:t>
            </a:r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</a:rPr>
              <a:t>process. Machine modeling</a:t>
            </a:r>
            <a:r>
              <a:rPr lang="en-US" sz="2000" dirty="0"/>
              <a:t>  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34647" y="1437792"/>
            <a:ext cx="795215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dirty="0" smtClean="0"/>
              <a:t>Linear regression did not show the great results on predicting price: residuals are not lying on the straight line;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Decision Tree and Random Forest models have been implemented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The comparison of these models showed that Random Forest gave poor but the best result;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4617" y="6873987"/>
            <a:ext cx="8628682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Test on normality  </a:t>
            </a:r>
            <a:r>
              <a:rPr lang="en-US" b="1" dirty="0"/>
              <a:t> </a:t>
            </a:r>
            <a:r>
              <a:rPr lang="en-US" b="1" dirty="0" smtClean="0"/>
              <a:t>  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Test </a:t>
            </a:r>
            <a:r>
              <a:rPr lang="en-US" dirty="0"/>
              <a:t>on homogeneity (ratio =</a:t>
            </a:r>
            <a:r>
              <a:rPr lang="en-US" dirty="0" smtClean="0"/>
              <a:t>1.33&lt;2</a:t>
            </a:r>
            <a:r>
              <a:rPr lang="en-US" dirty="0"/>
              <a:t>)</a:t>
            </a:r>
            <a:endParaRPr lang="ru-RU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ANOVA </a:t>
            </a:r>
            <a:r>
              <a:rPr lang="en-US" dirty="0" smtClean="0"/>
              <a:t>test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Room types have </a:t>
            </a:r>
            <a:r>
              <a:rPr lang="en-US" dirty="0"/>
              <a:t>a statistically significant effect on the price with the large </a:t>
            </a:r>
            <a:r>
              <a:rPr lang="en-US" dirty="0" smtClean="0"/>
              <a:t>F-statistic=425 and </a:t>
            </a:r>
            <a:r>
              <a:rPr lang="en-US" dirty="0"/>
              <a:t>p-value = </a:t>
            </a:r>
            <a:r>
              <a:rPr lang="en-US" dirty="0" smtClean="0"/>
              <a:t>0 &lt; significance level = 0.05.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2404" t="49402" r="51731" b="17435"/>
          <a:stretch/>
        </p:blipFill>
        <p:spPr>
          <a:xfrm>
            <a:off x="9661810" y="949569"/>
            <a:ext cx="2389514" cy="1723293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455390"/>
              </p:ext>
            </p:extLst>
          </p:nvPr>
        </p:nvGraphicFramePr>
        <p:xfrm>
          <a:off x="1127410" y="4049113"/>
          <a:ext cx="8534400" cy="13455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33600"/>
                <a:gridCol w="2133600"/>
                <a:gridCol w="2133600"/>
                <a:gridCol w="2133600"/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/>
                      </a:r>
                      <a:br>
                        <a:rPr lang="en-US" sz="900" dirty="0">
                          <a:effectLst/>
                        </a:rPr>
                      </a:b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R-squared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Mean Absolute Error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Predicted average price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Linear Regression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0.278733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52.730160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154.532856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Decision Tree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-0.080875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62.604131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152.829604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Random Forest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0.310624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51.569793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159.190000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877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52066" y="201659"/>
            <a:ext cx="10233169" cy="971359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  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a summary of the data-analysis </a:t>
            </a:r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</a:rPr>
              <a:t>process. Machine modeling</a:t>
            </a:r>
            <a:r>
              <a:rPr lang="en-US" sz="2000" b="1" dirty="0"/>
              <a:t>  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34647" y="1437792"/>
            <a:ext cx="79521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To predict a dynamically changing future prices, </a:t>
            </a:r>
            <a:r>
              <a:rPr lang="en-US" dirty="0" smtClean="0"/>
              <a:t>ARIMA model </a:t>
            </a:r>
            <a:r>
              <a:rPr lang="en-US" dirty="0"/>
              <a:t>has been </a:t>
            </a:r>
            <a:r>
              <a:rPr lang="en-US" dirty="0" smtClean="0"/>
              <a:t>used;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To choose the best model there have been compared results of autoarima model and models built with different {pdq} combinations, based on </a:t>
            </a:r>
            <a:r>
              <a:rPr lang="en-US" dirty="0" err="1" smtClean="0"/>
              <a:t>pacf</a:t>
            </a:r>
            <a:r>
              <a:rPr lang="en-US" dirty="0" smtClean="0"/>
              <a:t> and </a:t>
            </a:r>
            <a:r>
              <a:rPr lang="en-US" dirty="0" err="1" smtClean="0"/>
              <a:t>acf</a:t>
            </a:r>
            <a:r>
              <a:rPr lang="en-US" dirty="0" smtClean="0"/>
              <a:t> plots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Best model is a model 2, with {</a:t>
            </a:r>
            <a:r>
              <a:rPr lang="en-US" dirty="0" err="1" smtClean="0"/>
              <a:t>pqd</a:t>
            </a:r>
            <a:r>
              <a:rPr lang="en-US" dirty="0" smtClean="0"/>
              <a:t>} = 8,1,23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4617" y="6873987"/>
            <a:ext cx="8628682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Test on normality  </a:t>
            </a:r>
            <a:r>
              <a:rPr lang="en-US" b="1" dirty="0"/>
              <a:t> </a:t>
            </a:r>
            <a:r>
              <a:rPr lang="en-US" b="1" dirty="0" smtClean="0"/>
              <a:t>  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Test </a:t>
            </a:r>
            <a:r>
              <a:rPr lang="en-US" dirty="0"/>
              <a:t>on homogeneity (ratio =</a:t>
            </a:r>
            <a:r>
              <a:rPr lang="en-US" dirty="0" smtClean="0"/>
              <a:t>1.33&lt;2</a:t>
            </a:r>
            <a:r>
              <a:rPr lang="en-US" dirty="0"/>
              <a:t>)</a:t>
            </a:r>
            <a:endParaRPr lang="ru-RU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ANOVA </a:t>
            </a:r>
            <a:r>
              <a:rPr lang="en-US" dirty="0" smtClean="0"/>
              <a:t>test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Room types have </a:t>
            </a:r>
            <a:r>
              <a:rPr lang="en-US" dirty="0"/>
              <a:t>a statistically significant effect on the price with the large </a:t>
            </a:r>
            <a:r>
              <a:rPr lang="en-US" dirty="0" smtClean="0"/>
              <a:t>F-statistic=425 and </a:t>
            </a:r>
            <a:r>
              <a:rPr lang="en-US" dirty="0"/>
              <a:t>p-value = </a:t>
            </a:r>
            <a:r>
              <a:rPr lang="en-US" dirty="0" smtClean="0"/>
              <a:t>0 &lt; significance level = 0.05.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/>
          <p:nvPr/>
        </p:nvPicPr>
        <p:blipFill rotWithShape="1">
          <a:blip r:embed="rId3"/>
          <a:srcRect l="20312" t="35884" r="19489" b="4352"/>
          <a:stretch/>
        </p:blipFill>
        <p:spPr bwMode="auto">
          <a:xfrm>
            <a:off x="8528465" y="2261909"/>
            <a:ext cx="3575685" cy="19964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/>
          <p:cNvPicPr/>
          <p:nvPr/>
        </p:nvPicPr>
        <p:blipFill rotWithShape="1">
          <a:blip r:embed="rId4"/>
          <a:srcRect l="16262" t="56889" r="43451" b="26038"/>
          <a:stretch/>
        </p:blipFill>
        <p:spPr bwMode="auto">
          <a:xfrm>
            <a:off x="952067" y="4287890"/>
            <a:ext cx="5589410" cy="13734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Oval 2"/>
          <p:cNvSpPr/>
          <p:nvPr/>
        </p:nvSpPr>
        <p:spPr>
          <a:xfrm>
            <a:off x="952067" y="4806462"/>
            <a:ext cx="5589410" cy="3165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 flipV="1">
            <a:off x="6541477" y="3259015"/>
            <a:ext cx="1986988" cy="1715577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69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52067" y="201659"/>
            <a:ext cx="9270456" cy="971359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  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a summary of the data-analysis </a:t>
            </a:r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</a:rPr>
              <a:t>process. Fusing models</a:t>
            </a:r>
            <a:r>
              <a:rPr lang="en-US" sz="2000" b="1" dirty="0"/>
              <a:t>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4617" y="6873987"/>
            <a:ext cx="8628682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Test on normality  </a:t>
            </a:r>
            <a:r>
              <a:rPr lang="en-US" b="1" dirty="0"/>
              <a:t> </a:t>
            </a:r>
            <a:r>
              <a:rPr lang="en-US" b="1" dirty="0" smtClean="0"/>
              <a:t>  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Test </a:t>
            </a:r>
            <a:r>
              <a:rPr lang="en-US" dirty="0"/>
              <a:t>on homogeneity (ratio =</a:t>
            </a:r>
            <a:r>
              <a:rPr lang="en-US" dirty="0" smtClean="0"/>
              <a:t>1.33&lt;2</a:t>
            </a:r>
            <a:r>
              <a:rPr lang="en-US" dirty="0"/>
              <a:t>)</a:t>
            </a:r>
            <a:endParaRPr lang="ru-RU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ANOVA </a:t>
            </a:r>
            <a:r>
              <a:rPr lang="en-US" dirty="0" smtClean="0"/>
              <a:t>test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Room types have </a:t>
            </a:r>
            <a:r>
              <a:rPr lang="en-US" dirty="0"/>
              <a:t>a statistically significant effect on the price with the large </a:t>
            </a:r>
            <a:r>
              <a:rPr lang="en-US" dirty="0" smtClean="0"/>
              <a:t>F-statistic=425 and </a:t>
            </a:r>
            <a:r>
              <a:rPr lang="en-US" dirty="0"/>
              <a:t>p-value = </a:t>
            </a:r>
            <a:r>
              <a:rPr lang="en-US" dirty="0" smtClean="0"/>
              <a:t>0 &lt; significance level = 0.05.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09426" y="1570593"/>
            <a:ext cx="987083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The main idea – integrating the </a:t>
            </a:r>
            <a:r>
              <a:rPr lang="en-US" dirty="0"/>
              <a:t>ARIMA predictions into a machine learning </a:t>
            </a:r>
            <a:r>
              <a:rPr lang="en-US" dirty="0" smtClean="0"/>
              <a:t>model;</a:t>
            </a:r>
          </a:p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Architecture of chosen NN:</a:t>
            </a:r>
          </a:p>
          <a:p>
            <a:endParaRPr lang="en-US" dirty="0" smtClean="0"/>
          </a:p>
          <a:p>
            <a:r>
              <a:rPr lang="en-US" sz="1400" dirty="0" smtClean="0"/>
              <a:t>	1</a:t>
            </a:r>
            <a:r>
              <a:rPr lang="en-US" sz="1400" baseline="30000" dirty="0" smtClean="0"/>
              <a:t>st</a:t>
            </a:r>
            <a:r>
              <a:rPr lang="en-US" sz="1400" dirty="0" smtClean="0"/>
              <a:t> </a:t>
            </a:r>
            <a:r>
              <a:rPr lang="en-US" sz="1400" dirty="0"/>
              <a:t>layer: </a:t>
            </a:r>
            <a:r>
              <a:rPr lang="en-US" sz="1400" dirty="0" smtClean="0"/>
              <a:t>	</a:t>
            </a:r>
            <a:r>
              <a:rPr lang="en-US" sz="1400" dirty="0" err="1" smtClean="0"/>
              <a:t>Core_type</a:t>
            </a:r>
            <a:r>
              <a:rPr lang="en-US" sz="1400" dirty="0" smtClean="0"/>
              <a:t> </a:t>
            </a:r>
            <a:r>
              <a:rPr lang="en-US" sz="1400" dirty="0"/>
              <a:t>= Dense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	</a:t>
            </a:r>
            <a:r>
              <a:rPr lang="en-US" sz="1400" dirty="0" err="1" smtClean="0"/>
              <a:t>Layer_type</a:t>
            </a:r>
            <a:r>
              <a:rPr lang="en-US" sz="1400" dirty="0"/>
              <a:t>= Input</a:t>
            </a:r>
          </a:p>
          <a:p>
            <a:r>
              <a:rPr lang="en-US" sz="1400" dirty="0" smtClean="0"/>
              <a:t>		Number </a:t>
            </a:r>
            <a:r>
              <a:rPr lang="en-US" sz="1400" dirty="0"/>
              <a:t>of parameters = 28160</a:t>
            </a:r>
          </a:p>
          <a:p>
            <a:r>
              <a:rPr lang="en-US" sz="1400" dirty="0" smtClean="0"/>
              <a:t>	2</a:t>
            </a:r>
            <a:r>
              <a:rPr lang="en-US" sz="1400" baseline="30000" dirty="0" smtClean="0"/>
              <a:t>nd</a:t>
            </a:r>
            <a:r>
              <a:rPr lang="en-US" sz="1400" dirty="0" smtClean="0"/>
              <a:t> </a:t>
            </a:r>
            <a:r>
              <a:rPr lang="en-US" sz="1400" dirty="0"/>
              <a:t>layer: </a:t>
            </a:r>
            <a:r>
              <a:rPr lang="en-US" sz="1400" dirty="0" smtClean="0"/>
              <a:t>	</a:t>
            </a:r>
            <a:r>
              <a:rPr lang="en-US" sz="1400" dirty="0" err="1" smtClean="0"/>
              <a:t>Core_type</a:t>
            </a:r>
            <a:r>
              <a:rPr lang="en-US" sz="1400" dirty="0" smtClean="0"/>
              <a:t> </a:t>
            </a:r>
            <a:r>
              <a:rPr lang="en-US" sz="1400" dirty="0"/>
              <a:t>= Dropout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	</a:t>
            </a:r>
            <a:r>
              <a:rPr lang="en-US" sz="1400" dirty="0" err="1" smtClean="0"/>
              <a:t>Layer_type</a:t>
            </a:r>
            <a:r>
              <a:rPr lang="en-US" sz="1400" dirty="0" smtClean="0"/>
              <a:t> </a:t>
            </a:r>
            <a:r>
              <a:rPr lang="en-US" sz="1400" dirty="0"/>
              <a:t>= Dropout</a:t>
            </a:r>
          </a:p>
          <a:p>
            <a:r>
              <a:rPr lang="en-US" sz="1400" dirty="0" smtClean="0"/>
              <a:t>		Number </a:t>
            </a:r>
            <a:r>
              <a:rPr lang="en-US" sz="1400" dirty="0"/>
              <a:t>of parameters = 0</a:t>
            </a:r>
          </a:p>
          <a:p>
            <a:r>
              <a:rPr lang="en-US" sz="1400" dirty="0" smtClean="0"/>
              <a:t>	3</a:t>
            </a:r>
            <a:r>
              <a:rPr lang="en-US" sz="1400" baseline="30000" dirty="0" smtClean="0"/>
              <a:t>d</a:t>
            </a:r>
            <a:r>
              <a:rPr lang="en-US" sz="1400" dirty="0" smtClean="0"/>
              <a:t> </a:t>
            </a:r>
            <a:r>
              <a:rPr lang="en-US" sz="1400" dirty="0"/>
              <a:t>layer: </a:t>
            </a:r>
            <a:r>
              <a:rPr lang="en-US" sz="1400" dirty="0" smtClean="0"/>
              <a:t>	</a:t>
            </a:r>
            <a:r>
              <a:rPr lang="en-US" sz="1400" dirty="0" err="1" smtClean="0"/>
              <a:t>Core_type</a:t>
            </a:r>
            <a:r>
              <a:rPr lang="en-US" sz="1400" dirty="0" smtClean="0"/>
              <a:t> </a:t>
            </a:r>
            <a:r>
              <a:rPr lang="en-US" sz="1400" dirty="0"/>
              <a:t>= Dense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	</a:t>
            </a:r>
            <a:r>
              <a:rPr lang="en-US" sz="1400" dirty="0" err="1" smtClean="0"/>
              <a:t>Layer_type</a:t>
            </a:r>
            <a:r>
              <a:rPr lang="en-US" sz="1400" dirty="0"/>
              <a:t>= Hidden</a:t>
            </a:r>
          </a:p>
          <a:p>
            <a:r>
              <a:rPr lang="en-US" sz="1400" dirty="0" smtClean="0"/>
              <a:t>		Number </a:t>
            </a:r>
            <a:r>
              <a:rPr lang="en-US" sz="1400" dirty="0"/>
              <a:t>of parameters = 131328</a:t>
            </a:r>
          </a:p>
          <a:p>
            <a:r>
              <a:rPr lang="en-US" sz="1400" dirty="0" smtClean="0"/>
              <a:t>	4</a:t>
            </a:r>
            <a:r>
              <a:rPr lang="en-US" sz="1400" baseline="30000" dirty="0" smtClean="0"/>
              <a:t>th</a:t>
            </a:r>
            <a:r>
              <a:rPr lang="en-US" sz="1400" dirty="0" smtClean="0"/>
              <a:t> </a:t>
            </a:r>
            <a:r>
              <a:rPr lang="en-US" sz="1400" dirty="0"/>
              <a:t>layer: </a:t>
            </a:r>
            <a:r>
              <a:rPr lang="en-US" sz="1400" dirty="0" smtClean="0"/>
              <a:t>	</a:t>
            </a:r>
            <a:r>
              <a:rPr lang="en-US" sz="1400" dirty="0" err="1" smtClean="0"/>
              <a:t>Core_type</a:t>
            </a:r>
            <a:r>
              <a:rPr lang="en-US" sz="1400" dirty="0" smtClean="0"/>
              <a:t> </a:t>
            </a:r>
            <a:r>
              <a:rPr lang="en-US" sz="1400" dirty="0"/>
              <a:t>=Dropout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	</a:t>
            </a:r>
            <a:r>
              <a:rPr lang="en-US" sz="1400" dirty="0" err="1" smtClean="0"/>
              <a:t>Layer_type</a:t>
            </a:r>
            <a:r>
              <a:rPr lang="en-US" sz="1400" dirty="0"/>
              <a:t>= Dropout</a:t>
            </a:r>
          </a:p>
          <a:p>
            <a:r>
              <a:rPr lang="en-US" sz="1400" dirty="0" smtClean="0"/>
              <a:t>		Number </a:t>
            </a:r>
            <a:r>
              <a:rPr lang="en-US" sz="1400" dirty="0"/>
              <a:t>of parameters = 0</a:t>
            </a:r>
          </a:p>
          <a:p>
            <a:r>
              <a:rPr lang="en-US" sz="1400" dirty="0" smtClean="0"/>
              <a:t>	5</a:t>
            </a:r>
            <a:r>
              <a:rPr lang="en-US" sz="1400" baseline="30000" dirty="0" smtClean="0"/>
              <a:t>th</a:t>
            </a:r>
            <a:r>
              <a:rPr lang="en-US" sz="1400" dirty="0" smtClean="0"/>
              <a:t> </a:t>
            </a:r>
            <a:r>
              <a:rPr lang="en-US" sz="1400" dirty="0"/>
              <a:t>layer: </a:t>
            </a:r>
            <a:r>
              <a:rPr lang="en-US" sz="1400" dirty="0" smtClean="0"/>
              <a:t>	</a:t>
            </a:r>
            <a:r>
              <a:rPr lang="en-US" sz="1400" dirty="0" err="1" smtClean="0"/>
              <a:t>Core_type</a:t>
            </a:r>
            <a:r>
              <a:rPr lang="en-US" sz="1400" dirty="0" smtClean="0"/>
              <a:t> </a:t>
            </a:r>
            <a:r>
              <a:rPr lang="en-US" sz="1400" dirty="0"/>
              <a:t>=Dense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	</a:t>
            </a:r>
            <a:r>
              <a:rPr lang="en-US" sz="1400" dirty="0" err="1" smtClean="0"/>
              <a:t>Layer_type</a:t>
            </a:r>
            <a:r>
              <a:rPr lang="en-US" sz="1400" dirty="0"/>
              <a:t>= Output</a:t>
            </a:r>
          </a:p>
          <a:p>
            <a:r>
              <a:rPr lang="en-US" sz="1400" dirty="0" smtClean="0"/>
              <a:t>		Number </a:t>
            </a:r>
            <a:r>
              <a:rPr lang="en-US" sz="1400" dirty="0"/>
              <a:t>of parameters = 257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101754" y="330590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13"/>
          <p:cNvPicPr/>
          <p:nvPr/>
        </p:nvPicPr>
        <p:blipFill rotWithShape="1">
          <a:blip r:embed="rId3"/>
          <a:srcRect l="21667" t="35784" r="51666"/>
          <a:stretch/>
        </p:blipFill>
        <p:spPr bwMode="auto">
          <a:xfrm>
            <a:off x="7156060" y="2118633"/>
            <a:ext cx="1958340" cy="26523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/>
          <p:cNvPicPr/>
          <p:nvPr/>
        </p:nvPicPr>
        <p:blipFill rotWithShape="1">
          <a:blip r:embed="rId4"/>
          <a:srcRect l="21537" t="69971" r="47950" b="23419"/>
          <a:stretch/>
        </p:blipFill>
        <p:spPr bwMode="auto">
          <a:xfrm>
            <a:off x="7067843" y="5126681"/>
            <a:ext cx="3154680" cy="3841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Right Arrow 10"/>
          <p:cNvSpPr/>
          <p:nvPr/>
        </p:nvSpPr>
        <p:spPr>
          <a:xfrm>
            <a:off x="5826369" y="3490574"/>
            <a:ext cx="1148862" cy="27253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309053" y="6109935"/>
            <a:ext cx="347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POOR RESULTS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 rot="5400000">
            <a:off x="7928960" y="5739342"/>
            <a:ext cx="412539" cy="25433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0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52066" y="201659"/>
            <a:ext cx="10630333" cy="971359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 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AN EXPLANATION OF THE LIMITATIONS OF THE TECHNIQUES AND TOOLS USED</a:t>
            </a:r>
            <a:br>
              <a:rPr lang="en-US" sz="2000" b="1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2000" dirty="0"/>
              <a:t>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4617" y="6873987"/>
            <a:ext cx="8628682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Test on normality  </a:t>
            </a:r>
            <a:r>
              <a:rPr lang="en-US" b="1" dirty="0"/>
              <a:t> </a:t>
            </a:r>
            <a:r>
              <a:rPr lang="en-US" b="1" dirty="0" smtClean="0"/>
              <a:t>  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Test </a:t>
            </a:r>
            <a:r>
              <a:rPr lang="en-US" dirty="0"/>
              <a:t>on homogeneity (ratio =</a:t>
            </a:r>
            <a:r>
              <a:rPr lang="en-US" dirty="0" smtClean="0"/>
              <a:t>1.33&lt;2</a:t>
            </a:r>
            <a:r>
              <a:rPr lang="en-US" dirty="0"/>
              <a:t>)</a:t>
            </a:r>
            <a:endParaRPr lang="ru-RU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ANOVA </a:t>
            </a:r>
            <a:r>
              <a:rPr lang="en-US" dirty="0" smtClean="0"/>
              <a:t>test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Room types have </a:t>
            </a:r>
            <a:r>
              <a:rPr lang="en-US" dirty="0"/>
              <a:t>a statistically significant effect on the price with the large </a:t>
            </a:r>
            <a:r>
              <a:rPr lang="en-US" dirty="0" smtClean="0"/>
              <a:t>F-statistic=425 and </a:t>
            </a:r>
            <a:r>
              <a:rPr lang="en-US" dirty="0"/>
              <a:t>p-value = </a:t>
            </a:r>
            <a:r>
              <a:rPr lang="en-US" dirty="0" smtClean="0"/>
              <a:t>0 &lt; significance level = 0.05.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52066" y="1016710"/>
            <a:ext cx="9870830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L</a:t>
            </a:r>
            <a:r>
              <a:rPr lang="en-US" dirty="0" smtClean="0"/>
              <a:t>inear </a:t>
            </a:r>
            <a:r>
              <a:rPr lang="en-US" dirty="0"/>
              <a:t>relationships between </a:t>
            </a:r>
            <a:r>
              <a:rPr lang="en-US" dirty="0" smtClean="0"/>
              <a:t>variables (for ANOVA and linear regression);</a:t>
            </a:r>
          </a:p>
          <a:p>
            <a:pPr>
              <a:lnSpc>
                <a:spcPct val="150000"/>
              </a:lnSpc>
            </a:pPr>
            <a:endParaRPr lang="en-US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Unspecified patterns </a:t>
            </a:r>
            <a:r>
              <a:rPr lang="en-US" dirty="0"/>
              <a:t>and dependencies in the data, particularly if complex seasonal variations </a:t>
            </a:r>
            <a:r>
              <a:rPr lang="en-US" dirty="0" smtClean="0"/>
              <a:t>exist;</a:t>
            </a:r>
          </a:p>
          <a:p>
            <a:pPr>
              <a:lnSpc>
                <a:spcPct val="150000"/>
              </a:lnSpc>
            </a:pPr>
            <a:endParaRPr lang="en-US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Existing additional relevant features that </a:t>
            </a:r>
            <a:r>
              <a:rPr lang="en-US" dirty="0"/>
              <a:t>could influence listing prices, leading to potential omitted variable </a:t>
            </a:r>
            <a:r>
              <a:rPr lang="en-US" dirty="0" smtClean="0"/>
              <a:t>bias;</a:t>
            </a:r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Time-consuming preprocessing steps;</a:t>
            </a:r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technical constraints that impact </a:t>
            </a:r>
            <a:r>
              <a:rPr lang="en-US" dirty="0" smtClean="0"/>
              <a:t>modeling </a:t>
            </a:r>
            <a:r>
              <a:rPr lang="en-US" dirty="0"/>
              <a:t>phases of this </a:t>
            </a:r>
            <a:r>
              <a:rPr lang="en-US" dirty="0" smtClean="0"/>
              <a:t>study (machine capacities)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 </a:t>
            </a:r>
            <a:endParaRPr lang="en-US" sz="1400" dirty="0"/>
          </a:p>
          <a:p>
            <a:pPr lvl="1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101754" y="330590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912" y="3565236"/>
            <a:ext cx="2611967" cy="142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43709" y="201659"/>
            <a:ext cx="10538690" cy="815051"/>
          </a:xfrm>
        </p:spPr>
        <p:txBody>
          <a:bodyPr>
            <a:normAutofit/>
          </a:bodyPr>
          <a:lstStyle/>
          <a:p>
            <a:pPr algn="ctr"/>
            <a:r>
              <a:rPr lang="en-US" sz="2000" b="1" dirty="0" smtClean="0">
                <a:solidFill>
                  <a:srgbClr val="002060"/>
                </a:solidFill>
              </a:rPr>
              <a:t>A </a:t>
            </a:r>
            <a:r>
              <a:rPr lang="en-US" sz="2000" b="1" dirty="0">
                <a:solidFill>
                  <a:srgbClr val="002060"/>
                </a:solidFill>
              </a:rPr>
              <a:t>SUMMARY OF PROPOSED ACTIONS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2066" y="1016710"/>
            <a:ext cx="9870830" cy="6099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Train </a:t>
            </a:r>
            <a:r>
              <a:rPr lang="en-US" dirty="0"/>
              <a:t>the model on a larger dataset, spanning multiple </a:t>
            </a:r>
            <a:r>
              <a:rPr lang="en-US" dirty="0" smtClean="0"/>
              <a:t>years;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Includes </a:t>
            </a:r>
            <a:r>
              <a:rPr lang="en-US" dirty="0"/>
              <a:t>information from other areas within one South-Eastern </a:t>
            </a:r>
            <a:r>
              <a:rPr lang="en-US" dirty="0" smtClean="0"/>
              <a:t>region;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Expanding dataset with additional factors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-economic factors: taxes, fees;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- host experience (a number of months since the hosts joined AIRBNB and the amount of listings they have) 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dirty="0"/>
              <a:t>property characteristics and specific amenities, which potentially could influence the price, such as pools, hot tubs, pool tables, coffee machines, etc</a:t>
            </a:r>
            <a:r>
              <a:rPr lang="en-US" dirty="0" smtClean="0"/>
              <a:t>.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Improving architecture of the model (</a:t>
            </a:r>
            <a:r>
              <a:rPr lang="en-US" dirty="0"/>
              <a:t>incorporating LSTM (Long-short-term memory) layer and the GRU (gated recurrent unit) layer with using recurrent dropout arguments of the recurrent layers.</a:t>
            </a:r>
            <a:r>
              <a:rPr lang="en-US" dirty="0" smtClean="0"/>
              <a:t>)</a:t>
            </a:r>
          </a:p>
          <a:p>
            <a:pPr marL="1200150" lvl="2" indent="-285750">
              <a:lnSpc>
                <a:spcPct val="200000"/>
              </a:lnSpc>
              <a:buFontTx/>
              <a:buChar char="-"/>
            </a:pPr>
            <a:endParaRPr lang="en-US" dirty="0" smtClean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101754" y="330590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54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43709" y="201659"/>
            <a:ext cx="10538690" cy="815051"/>
          </a:xfrm>
        </p:spPr>
        <p:txBody>
          <a:bodyPr>
            <a:norm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EXPECTED BENEFITS OF THE STUDY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3273" y="1016710"/>
            <a:ext cx="11259125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Improved understanding of what factors are major components in the price-making process             helps increasing guest’s emotional and cognitive well-being;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Enhanced </a:t>
            </a:r>
            <a:r>
              <a:rPr lang="en-US" dirty="0"/>
              <a:t>dynamic </a:t>
            </a:r>
            <a:r>
              <a:rPr lang="en-US" dirty="0" smtClean="0"/>
              <a:t>pricing enables </a:t>
            </a:r>
            <a:r>
              <a:rPr lang="en-US" dirty="0"/>
              <a:t>hosts to capitalize on peak demand periods by raising prices, and opposite, decreasing booking prices on low-demand periods to stimulate </a:t>
            </a:r>
            <a:r>
              <a:rPr lang="en-US" dirty="0" smtClean="0"/>
              <a:t>bookings;</a:t>
            </a:r>
          </a:p>
          <a:p>
            <a:pPr lvl="1">
              <a:lnSpc>
                <a:spcPct val="150000"/>
              </a:lnSpc>
            </a:pPr>
            <a:endParaRPr lang="en-US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Outliers could stimulate appearing of potential ideas and open a new niche for business (example, partnerships);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The study could be further reinforced by applying a new ML algorithms and methods and potentially enhanced the model to be used not</a:t>
            </a:r>
            <a:r>
              <a:rPr lang="ru-RU" dirty="0" smtClean="0"/>
              <a:t> </a:t>
            </a:r>
            <a:r>
              <a:rPr lang="en-US" dirty="0" smtClean="0"/>
              <a:t>only in </a:t>
            </a:r>
            <a:r>
              <a:rPr lang="en-US" dirty="0"/>
              <a:t>the area of short-term </a:t>
            </a:r>
            <a:r>
              <a:rPr lang="en-US" dirty="0" smtClean="0"/>
              <a:t>rentals but across </a:t>
            </a:r>
            <a:r>
              <a:rPr lang="en-US" dirty="0"/>
              <a:t>broader real </a:t>
            </a:r>
            <a:r>
              <a:rPr lang="en-US" dirty="0" smtClean="0"/>
              <a:t>estate;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dirty="0" smtClean="0"/>
          </a:p>
          <a:p>
            <a:pPr marL="1200150" lvl="2" indent="-285750">
              <a:lnSpc>
                <a:spcPct val="200000"/>
              </a:lnSpc>
              <a:buFontTx/>
              <a:buChar char="-"/>
            </a:pPr>
            <a:endParaRPr lang="en-US" dirty="0" smtClean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101754" y="330590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72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1" y="685800"/>
            <a:ext cx="10916661" cy="361526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 smtClean="0"/>
              <a:t>THANK YOU!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61741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10380952" cy="5611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 smtClean="0"/>
              <a:t>A BRIEF INTRODUCTION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237673" y="1884218"/>
            <a:ext cx="942109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Name: Anna Domas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Education: Master degree in Safety industrial Engineering (BMSTU );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More than 10 years of experience in certification of industrial dangerous facilities;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Entry level data analyst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;</a:t>
            </a:r>
            <a:endParaRPr lang="en-US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Graduate student WGU majoring in Data Analytic program;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Graduated from </a:t>
            </a:r>
            <a:r>
              <a:rPr lang="en-US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Yandex</a:t>
            </a:r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Practicum in Data Analyst Professional Training Course;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71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067" y="201659"/>
            <a:ext cx="10805824" cy="971359"/>
          </a:xfrm>
        </p:spPr>
        <p:txBody>
          <a:bodyPr>
            <a:norm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a statement of the problem and the hypothesis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2067" y="1173018"/>
            <a:ext cx="90693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Research question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: 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to what extent do review scores, location, day, and room type affect price? 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endParaRPr lang="en-US" dirty="0" smtClean="0">
              <a:solidFill>
                <a:schemeClr val="bg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Null hypothesis Ho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: 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review 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scores, location, day, and room type statistically significantly do not affect pricing                              </a:t>
            </a:r>
            <a:endParaRPr lang="en-US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Ho=Ho</a:t>
            </a:r>
            <a:r>
              <a:rPr lang="en-US" sz="1050" b="1" dirty="0" smtClean="0">
                <a:solidFill>
                  <a:schemeClr val="bg2">
                    <a:lumMod val="75000"/>
                  </a:schemeClr>
                </a:solidFill>
              </a:rPr>
              <a:t>1</a:t>
            </a:r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+Ho</a:t>
            </a:r>
            <a:r>
              <a:rPr lang="en-US" sz="1050" b="1" dirty="0" smtClean="0">
                <a:solidFill>
                  <a:schemeClr val="bg2">
                    <a:lumMod val="75000"/>
                  </a:schemeClr>
                </a:solidFill>
              </a:rPr>
              <a:t>2</a:t>
            </a:r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+Ho</a:t>
            </a:r>
            <a:r>
              <a:rPr lang="en-US" sz="1050" b="1" dirty="0" smtClean="0">
                <a:solidFill>
                  <a:schemeClr val="bg2">
                    <a:lumMod val="75000"/>
                  </a:schemeClr>
                </a:solidFill>
              </a:rPr>
              <a:t>3</a:t>
            </a:r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+Ho</a:t>
            </a:r>
            <a:r>
              <a:rPr lang="en-US" sz="1050" b="1" dirty="0" smtClean="0">
                <a:solidFill>
                  <a:schemeClr val="bg2">
                    <a:lumMod val="75000"/>
                  </a:schemeClr>
                </a:solidFill>
              </a:rPr>
              <a:t>4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                                                                                                                                                         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Alternate </a:t>
            </a:r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Hypothesis Ha</a:t>
            </a:r>
            <a:r>
              <a:rPr lang="en-US" i="1" dirty="0" smtClean="0">
                <a:solidFill>
                  <a:schemeClr val="bg2">
                    <a:lumMod val="75000"/>
                  </a:schemeClr>
                </a:solidFill>
              </a:rPr>
              <a:t>: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 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review 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scores, location, day, and room type statistically significantly affect pricing</a:t>
            </a:r>
            <a:r>
              <a:rPr lang="en-US" i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endParaRPr lang="en-US" i="1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 algn="ctr">
              <a:lnSpc>
                <a:spcPct val="150000"/>
              </a:lnSpc>
            </a:pPr>
            <a:endParaRPr lang="en-US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1" algn="ctr">
              <a:lnSpc>
                <a:spcPct val="150000"/>
              </a:lnSpc>
            </a:pPr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Ha=Ha</a:t>
            </a:r>
            <a:r>
              <a:rPr lang="en-US" sz="1050" b="1" dirty="0" smtClean="0">
                <a:solidFill>
                  <a:schemeClr val="bg2">
                    <a:lumMod val="75000"/>
                  </a:schemeClr>
                </a:solidFill>
              </a:rPr>
              <a:t>1</a:t>
            </a:r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+Ha</a:t>
            </a:r>
            <a:r>
              <a:rPr lang="en-US" sz="1050" b="1" dirty="0" smtClean="0">
                <a:solidFill>
                  <a:schemeClr val="bg2">
                    <a:lumMod val="75000"/>
                  </a:schemeClr>
                </a:solidFill>
              </a:rPr>
              <a:t>2</a:t>
            </a:r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+Ha</a:t>
            </a:r>
            <a:r>
              <a:rPr lang="en-US" sz="1050" b="1" dirty="0" smtClean="0">
                <a:solidFill>
                  <a:schemeClr val="bg2">
                    <a:lumMod val="75000"/>
                  </a:schemeClr>
                </a:solidFill>
              </a:rPr>
              <a:t>3</a:t>
            </a:r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+Ha</a:t>
            </a:r>
            <a:r>
              <a:rPr lang="en-US" sz="1050" b="1" dirty="0" smtClean="0">
                <a:solidFill>
                  <a:schemeClr val="bg2">
                    <a:lumMod val="75000"/>
                  </a:schemeClr>
                </a:solidFill>
              </a:rPr>
              <a:t>4</a:t>
            </a:r>
          </a:p>
          <a:p>
            <a:pPr lvl="1" algn="ctr">
              <a:lnSpc>
                <a:spcPct val="150000"/>
              </a:lnSpc>
            </a:pPr>
            <a:endParaRPr lang="en-US" i="1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Open source of information: 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insideairbnb.com</a:t>
            </a:r>
          </a:p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150" y="5422197"/>
            <a:ext cx="451485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05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5229315"/>
            <a:ext cx="11027497" cy="150706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bg2">
                    <a:lumMod val="75000"/>
                  </a:schemeClr>
                </a:solidFill>
              </a:rPr>
              <a:t>Area of research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: 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Asheville, North Carolina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/>
            </a:r>
            <a:br>
              <a:rPr lang="en-US" sz="18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sz="1800" b="1" dirty="0">
                <a:solidFill>
                  <a:schemeClr val="bg2">
                    <a:lumMod val="75000"/>
                  </a:schemeClr>
                </a:solidFill>
              </a:rPr>
              <a:t>Used datasets:  	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listings.csv.gz, calendar.csv.gz, </a:t>
            </a:r>
            <a:r>
              <a:rPr lang="en-US" sz="1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reviews.csv.gz</a:t>
            </a:r>
            <a:endParaRPr lang="en-US" sz="1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3790372"/>
              </p:ext>
            </p:extLst>
          </p:nvPr>
        </p:nvGraphicFramePr>
        <p:xfrm>
          <a:off x="1137155" y="1221507"/>
          <a:ext cx="8995497" cy="3757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1747981" y="2283688"/>
            <a:ext cx="1662546" cy="2863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936830" y="2244429"/>
            <a:ext cx="1662546" cy="2863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044865" y="2244429"/>
            <a:ext cx="1662546" cy="2863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7" idx="1"/>
          </p:cNvCxnSpPr>
          <p:nvPr/>
        </p:nvCxnSpPr>
        <p:spPr>
          <a:xfrm>
            <a:off x="8044865" y="2387593"/>
            <a:ext cx="0" cy="63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410527" y="2426851"/>
            <a:ext cx="1498600" cy="1"/>
          </a:xfrm>
          <a:prstGeom prst="straightConnector1">
            <a:avLst/>
          </a:prstGeom>
          <a:ln w="15875">
            <a:solidFill>
              <a:srgbClr val="FF0000">
                <a:alpha val="60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691367" y="2381245"/>
            <a:ext cx="1334654" cy="6348"/>
          </a:xfrm>
          <a:prstGeom prst="straightConnector1">
            <a:avLst/>
          </a:prstGeom>
          <a:ln w="15875">
            <a:solidFill>
              <a:srgbClr val="FF0000">
                <a:alpha val="60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/>
          <p:cNvSpPr txBox="1">
            <a:spLocks/>
          </p:cNvSpPr>
          <p:nvPr/>
        </p:nvSpPr>
        <p:spPr>
          <a:xfrm>
            <a:off x="1376939" y="0"/>
            <a:ext cx="10427133" cy="97135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000" b="1" dirty="0" smtClean="0">
                <a:solidFill>
                  <a:srgbClr val="002060"/>
                </a:solidFill>
              </a:rPr>
              <a:t>a statement of the problem and the hypothesis</a:t>
            </a:r>
            <a:endParaRPr lang="en-US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83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067" y="201659"/>
            <a:ext cx="8534400" cy="971359"/>
          </a:xfrm>
        </p:spPr>
        <p:txBody>
          <a:bodyPr>
            <a:normAutofit/>
          </a:bodyPr>
          <a:lstStyle/>
          <a:p>
            <a:r>
              <a:rPr lang="en-US" sz="2000" dirty="0"/>
              <a:t> 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a summary of the data-analysis </a:t>
            </a:r>
            <a:r>
              <a:rPr lang="en-US" sz="2000" b="1" dirty="0" smtClean="0">
                <a:solidFill>
                  <a:schemeClr val="bg2">
                    <a:lumMod val="75000"/>
                  </a:schemeClr>
                </a:solidFill>
              </a:rPr>
              <a:t>process. Listings dataset </a:t>
            </a:r>
            <a:r>
              <a:rPr lang="en-US" sz="2000" dirty="0"/>
              <a:t> 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2067" y="1209963"/>
            <a:ext cx="5378248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Data cleaning (variations 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or inconsistencies due to misspellings, different capitalizations, or alternative 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representations)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Removing 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$, % 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symbols (regex)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Integer 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encoding of Boolean 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type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Extracting numbers from string description (bathroom column)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Dealing 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with missing data and 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duplicates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Imputation technique: for columns with MNAR missing data were filled by 0, or others – median values.</a:t>
            </a:r>
          </a:p>
          <a:p>
            <a:pPr marL="342900" indent="-342900">
              <a:buAutoNum type="arabicPeriod"/>
            </a:pPr>
            <a:endParaRPr lang="en-US" dirty="0" smtClean="0">
              <a:solidFill>
                <a:schemeClr val="bg2">
                  <a:lumMod val="75000"/>
                </a:schemeClr>
              </a:solidFill>
            </a:endParaRPr>
          </a:p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Picture 10"/>
          <p:cNvPicPr/>
          <p:nvPr/>
        </p:nvPicPr>
        <p:blipFill rotWithShape="1">
          <a:blip r:embed="rId2"/>
          <a:srcRect l="16282" t="48319" r="40898" b="17493"/>
          <a:stretch/>
        </p:blipFill>
        <p:spPr bwMode="auto">
          <a:xfrm>
            <a:off x="6330315" y="1022667"/>
            <a:ext cx="4693920" cy="21075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7407001" y="1247774"/>
            <a:ext cx="2375174" cy="161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426051" y="1971674"/>
            <a:ext cx="2375174" cy="161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407001" y="2343149"/>
            <a:ext cx="2375174" cy="161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445101" y="2590799"/>
            <a:ext cx="2375174" cy="161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445101" y="2722444"/>
            <a:ext cx="1424580" cy="1160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/>
          <p:nvPr/>
        </p:nvPicPr>
        <p:blipFill rotWithShape="1">
          <a:blip r:embed="rId3"/>
          <a:srcRect l="20128" t="35784" r="13846" b="9515"/>
          <a:stretch/>
        </p:blipFill>
        <p:spPr bwMode="auto">
          <a:xfrm>
            <a:off x="6330315" y="3845620"/>
            <a:ext cx="5623560" cy="26206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8"/>
          <p:cNvPicPr/>
          <p:nvPr/>
        </p:nvPicPr>
        <p:blipFill rotWithShape="1">
          <a:blip r:embed="rId4"/>
          <a:srcRect l="16025" t="46268" r="14103" b="38689"/>
          <a:stretch/>
        </p:blipFill>
        <p:spPr bwMode="auto">
          <a:xfrm>
            <a:off x="6330315" y="3171250"/>
            <a:ext cx="5623560" cy="6743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8881110" y="3905250"/>
            <a:ext cx="1188720" cy="24993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831330" y="4011930"/>
            <a:ext cx="571500" cy="2392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426051" y="5283200"/>
            <a:ext cx="1443630" cy="0"/>
          </a:xfrm>
          <a:prstGeom prst="straightConnector1">
            <a:avLst/>
          </a:prstGeom>
          <a:ln w="28575" cmpd="sng">
            <a:solidFill>
              <a:srgbClr val="FF0000">
                <a:alpha val="60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814829" y="6450392"/>
            <a:ext cx="196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MNAR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15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067" y="201659"/>
            <a:ext cx="8534400" cy="971359"/>
          </a:xfrm>
        </p:spPr>
        <p:txBody>
          <a:bodyPr>
            <a:normAutofit/>
          </a:bodyPr>
          <a:lstStyle/>
          <a:p>
            <a:r>
              <a:rPr lang="en-US" sz="2000" dirty="0"/>
              <a:t> 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a summary of the data-analysis </a:t>
            </a:r>
            <a:r>
              <a:rPr lang="en-US" sz="2000" b="1" dirty="0" smtClean="0">
                <a:solidFill>
                  <a:schemeClr val="bg2">
                    <a:lumMod val="75000"/>
                  </a:schemeClr>
                </a:solidFill>
              </a:rPr>
              <a:t>process. Listings dataset </a:t>
            </a:r>
            <a:r>
              <a:rPr lang="en-US" sz="2000" dirty="0"/>
              <a:t> 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2067" y="1173018"/>
            <a:ext cx="7197524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Finding outliers. 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The 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price per night for 99% of listings does not exceed 1000 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$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Making visualization and analyzing statistical information;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tandardization features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ransformation 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of the skewed data distribution to make it closer to normal 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distribution;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M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erging 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datasets to include information about dynamically changing prices over the year;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2250" t="48833" r="36531" b="11667"/>
          <a:stretch/>
        </p:blipFill>
        <p:spPr>
          <a:xfrm>
            <a:off x="8252460" y="925830"/>
            <a:ext cx="3806190" cy="2708910"/>
          </a:xfrm>
          <a:prstGeom prst="rect">
            <a:avLst/>
          </a:prstGeom>
        </p:spPr>
      </p:pic>
      <p:pic>
        <p:nvPicPr>
          <p:cNvPr id="22" name="Picture 21"/>
          <p:cNvPicPr/>
          <p:nvPr/>
        </p:nvPicPr>
        <p:blipFill rotWithShape="1">
          <a:blip r:embed="rId3"/>
          <a:srcRect l="16185" t="56091" r="60842" b="20027"/>
          <a:stretch/>
        </p:blipFill>
        <p:spPr bwMode="auto">
          <a:xfrm>
            <a:off x="8254567" y="3885691"/>
            <a:ext cx="2463800" cy="14408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9250" t="62000" r="46281" b="30667"/>
          <a:stretch/>
        </p:blipFill>
        <p:spPr>
          <a:xfrm>
            <a:off x="4651779" y="1713616"/>
            <a:ext cx="298323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97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52067" y="201659"/>
            <a:ext cx="10409382" cy="971359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 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a summary of the data-analysis </a:t>
            </a:r>
            <a:r>
              <a:rPr lang="en-US" sz="2000" b="1" dirty="0" smtClean="0">
                <a:solidFill>
                  <a:schemeClr val="bg2">
                    <a:lumMod val="75000"/>
                  </a:schemeClr>
                </a:solidFill>
              </a:rPr>
              <a:t>process. HYPOTHESIS 1 </a:t>
            </a:r>
            <a:r>
              <a:rPr lang="en-US" sz="2000" dirty="0"/>
              <a:t>  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3492" y="1002352"/>
            <a:ext cx="7195847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Ho</a:t>
            </a:r>
            <a:r>
              <a:rPr lang="en-US" sz="1000" b="1" dirty="0" smtClean="0">
                <a:solidFill>
                  <a:schemeClr val="bg2">
                    <a:lumMod val="75000"/>
                  </a:schemeClr>
                </a:solidFill>
              </a:rPr>
              <a:t>1</a:t>
            </a:r>
            <a:r>
              <a:rPr lang="en-US" b="1" dirty="0" smtClean="0">
                <a:solidFill>
                  <a:srgbClr val="0070C0"/>
                </a:solidFill>
              </a:rPr>
              <a:t>: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b="1" dirty="0" smtClean="0"/>
              <a:t>The </a:t>
            </a:r>
            <a:r>
              <a:rPr lang="en-US" b="1" dirty="0"/>
              <a:t>mean prices of any day are not significantly different</a:t>
            </a:r>
            <a:r>
              <a:rPr lang="en-US" dirty="0">
                <a:solidFill>
                  <a:srgbClr val="0070C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Ha</a:t>
            </a:r>
            <a:r>
              <a:rPr lang="en-US" sz="1000" b="1" dirty="0" smtClean="0">
                <a:solidFill>
                  <a:schemeClr val="bg2">
                    <a:lumMod val="75000"/>
                  </a:schemeClr>
                </a:solidFill>
              </a:rPr>
              <a:t>1</a:t>
            </a:r>
            <a:r>
              <a:rPr lang="en-US" dirty="0" smtClean="0">
                <a:solidFill>
                  <a:srgbClr val="0070C0"/>
                </a:solidFill>
              </a:rPr>
              <a:t>: </a:t>
            </a:r>
            <a:r>
              <a:rPr lang="en-US" b="1" dirty="0"/>
              <a:t>The mean prices of any day are significantly different</a:t>
            </a:r>
            <a:r>
              <a:rPr lang="en-US" dirty="0">
                <a:solidFill>
                  <a:srgbClr val="0070C0"/>
                </a:solidFill>
              </a:rPr>
              <a:t>.</a:t>
            </a:r>
            <a:endParaRPr lang="en-US" dirty="0" smtClean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Output: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dirty="0" smtClean="0"/>
              <a:t>Bookings </a:t>
            </a:r>
            <a:r>
              <a:rPr lang="en-US" dirty="0"/>
              <a:t>on Tuesdays and Wednesdays generally offer 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lower prices. 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Prices of bookings on Friday and Saturday are highest.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 Test on normality (</a:t>
            </a:r>
            <a:r>
              <a:rPr lang="en-US" dirty="0" err="1" smtClean="0"/>
              <a:t>qq</a:t>
            </a:r>
            <a:r>
              <a:rPr lang="en-US" dirty="0" smtClean="0"/>
              <a:t> plots)</a:t>
            </a:r>
            <a:endParaRPr lang="ru-RU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1" dirty="0"/>
              <a:t> </a:t>
            </a:r>
            <a:r>
              <a:rPr lang="en-US" dirty="0"/>
              <a:t>Test on </a:t>
            </a:r>
            <a:r>
              <a:rPr lang="en-US" dirty="0" smtClean="0"/>
              <a:t>homogeneity (ratio =1.33&lt;2)</a:t>
            </a:r>
            <a:endParaRPr lang="ru-RU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ANOVA test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dirty="0" smtClean="0"/>
          </a:p>
          <a:p>
            <a:pPr>
              <a:lnSpc>
                <a:spcPct val="150000"/>
              </a:lnSpc>
            </a:pPr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2500" t="55892" r="51667" b="11246"/>
          <a:stretch/>
        </p:blipFill>
        <p:spPr>
          <a:xfrm>
            <a:off x="7879339" y="980660"/>
            <a:ext cx="3482110" cy="24915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3492" y="4879570"/>
            <a:ext cx="10861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/>
              <a:t>Booking </a:t>
            </a:r>
            <a:r>
              <a:rPr lang="en-US" b="1" dirty="0"/>
              <a:t>days 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have a statistically significant </a:t>
            </a:r>
            <a:r>
              <a:rPr lang="en-US" b="1" dirty="0"/>
              <a:t>effect on the price </a:t>
            </a:r>
            <a:r>
              <a:rPr lang="en-US" dirty="0"/>
              <a:t>with the large F-statistic=122.47 and p-value = 1.6*10^-83 which is much lower than the statistical significance 0.05 level.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35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52066" y="201659"/>
            <a:ext cx="10888951" cy="971359"/>
          </a:xfrm>
        </p:spPr>
        <p:txBody>
          <a:bodyPr>
            <a:normAutofit/>
          </a:bodyPr>
          <a:lstStyle/>
          <a:p>
            <a:r>
              <a:rPr lang="en-US" sz="2000" dirty="0"/>
              <a:t> 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a summary of the data-analysis </a:t>
            </a:r>
            <a:r>
              <a:rPr lang="en-US" sz="2000" b="1" dirty="0" smtClean="0">
                <a:solidFill>
                  <a:schemeClr val="bg2">
                    <a:lumMod val="75000"/>
                  </a:schemeClr>
                </a:solidFill>
              </a:rPr>
              <a:t>process. HYPOTHESIS 2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  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1201" y="895313"/>
            <a:ext cx="7838510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Ho</a:t>
            </a:r>
            <a:r>
              <a:rPr lang="en-US" sz="10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r>
              <a:rPr lang="en-US" dirty="0" smtClean="0"/>
              <a:t>: </a:t>
            </a:r>
            <a:r>
              <a:rPr lang="en-US" b="1" dirty="0" smtClean="0"/>
              <a:t>The </a:t>
            </a:r>
            <a:r>
              <a:rPr lang="en-US" b="1" dirty="0"/>
              <a:t>mean prices </a:t>
            </a:r>
            <a:r>
              <a:rPr lang="en-US" b="1" dirty="0" smtClean="0"/>
              <a:t>for different room types are </a:t>
            </a:r>
            <a:r>
              <a:rPr lang="en-US" b="1" dirty="0"/>
              <a:t>not significantly different.</a:t>
            </a:r>
          </a:p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Ha</a:t>
            </a:r>
            <a:r>
              <a:rPr lang="en-US" sz="10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r>
              <a:rPr lang="en-US" dirty="0" smtClean="0"/>
              <a:t>: </a:t>
            </a:r>
            <a:r>
              <a:rPr lang="en-US" b="1" dirty="0" smtClean="0"/>
              <a:t>The </a:t>
            </a:r>
            <a:r>
              <a:rPr lang="en-US" b="1" dirty="0"/>
              <a:t>mean </a:t>
            </a:r>
            <a:r>
              <a:rPr lang="en-US" b="1" dirty="0" smtClean="0"/>
              <a:t>prices for different room types are </a:t>
            </a:r>
            <a:r>
              <a:rPr lang="en-US" b="1" dirty="0"/>
              <a:t>significantly different.</a:t>
            </a:r>
            <a:endParaRPr lang="en-US" b="1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Output: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There are 4 types </a:t>
            </a:r>
            <a:r>
              <a:rPr lang="en-US" dirty="0" smtClean="0"/>
              <a:t>of rental properties: </a:t>
            </a:r>
            <a:r>
              <a:rPr lang="en-US" dirty="0"/>
              <a:t>Entire home/apt, private room, hotel room and shared room.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Hotel rooms and shared rooms represented a minor portion of the listings in the dataset (&lt; 0.4</a:t>
            </a:r>
            <a:r>
              <a:rPr lang="en-US" dirty="0" smtClean="0"/>
              <a:t>%) and associated with min prices </a:t>
            </a:r>
            <a:endParaRPr lang="en-US" dirty="0"/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11201" y="4580278"/>
            <a:ext cx="11092872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Test on normality  </a:t>
            </a:r>
            <a:r>
              <a:rPr lang="en-US" b="1" dirty="0"/>
              <a:t> </a:t>
            </a:r>
            <a:r>
              <a:rPr lang="en-US" b="1" dirty="0" smtClean="0"/>
              <a:t>      </a:t>
            </a:r>
            <a:r>
              <a:rPr lang="en-US" dirty="0" smtClean="0"/>
              <a:t>(</a:t>
            </a:r>
            <a:r>
              <a:rPr lang="en-US" strike="sngStrike" dirty="0" smtClean="0"/>
              <a:t>shared room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Test </a:t>
            </a:r>
            <a:r>
              <a:rPr lang="en-US" dirty="0"/>
              <a:t>on homogeneity (ratio =</a:t>
            </a:r>
            <a:r>
              <a:rPr lang="en-US" dirty="0" smtClean="0"/>
              <a:t>1.14&lt;2</a:t>
            </a:r>
            <a:r>
              <a:rPr lang="en-US" dirty="0"/>
              <a:t>)</a:t>
            </a:r>
            <a:endParaRPr lang="ru-RU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ANOVA </a:t>
            </a:r>
            <a:r>
              <a:rPr lang="en-US" dirty="0" smtClean="0"/>
              <a:t>test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b="1" dirty="0" smtClean="0"/>
              <a:t>Room types </a:t>
            </a:r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have 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a statistically significant</a:t>
            </a:r>
            <a:r>
              <a:rPr lang="en-US" dirty="0"/>
              <a:t> effect on the price with the large </a:t>
            </a:r>
            <a:r>
              <a:rPr lang="en-US" dirty="0" smtClean="0"/>
              <a:t>F-statistic=6127 and </a:t>
            </a:r>
            <a:r>
              <a:rPr lang="en-US" dirty="0"/>
              <a:t>p-value = </a:t>
            </a:r>
            <a:r>
              <a:rPr lang="en-US" dirty="0" smtClean="0"/>
              <a:t>0 &lt; significance level = 0.05.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1515" t="45655" r="35232" b="12459"/>
          <a:stretch/>
        </p:blipFill>
        <p:spPr>
          <a:xfrm>
            <a:off x="8549711" y="895313"/>
            <a:ext cx="1942322" cy="1967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74924" t="47407" r="15758" b="43165"/>
          <a:stretch/>
        </p:blipFill>
        <p:spPr>
          <a:xfrm>
            <a:off x="10704946" y="895313"/>
            <a:ext cx="1136072" cy="6465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22500" t="52525" r="56364" b="28216"/>
          <a:stretch/>
        </p:blipFill>
        <p:spPr>
          <a:xfrm>
            <a:off x="8549711" y="3140978"/>
            <a:ext cx="2576945" cy="132080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3029529" y="4812264"/>
            <a:ext cx="41563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1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52067" y="201659"/>
            <a:ext cx="8534400" cy="971359"/>
          </a:xfrm>
        </p:spPr>
        <p:txBody>
          <a:bodyPr>
            <a:normAutofit/>
          </a:bodyPr>
          <a:lstStyle/>
          <a:p>
            <a:r>
              <a:rPr lang="en-US" sz="2000" dirty="0"/>
              <a:t> 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a summary of the data-analysis </a:t>
            </a:r>
            <a:r>
              <a:rPr lang="en-US" sz="2000" b="1" dirty="0" smtClean="0">
                <a:solidFill>
                  <a:schemeClr val="bg2">
                    <a:lumMod val="75000"/>
                  </a:schemeClr>
                </a:solidFill>
              </a:rPr>
              <a:t>process. HYPOTHESIS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r>
              <a:rPr lang="en-US" sz="2000" b="1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  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1201" y="895313"/>
            <a:ext cx="8628682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Ho</a:t>
            </a:r>
            <a:r>
              <a:rPr lang="en-US" sz="1000" b="1" dirty="0" smtClean="0">
                <a:solidFill>
                  <a:schemeClr val="bg2">
                    <a:lumMod val="75000"/>
                  </a:schemeClr>
                </a:solidFill>
              </a:rPr>
              <a:t>3</a:t>
            </a:r>
            <a:r>
              <a:rPr lang="en-US" dirty="0" smtClean="0"/>
              <a:t>: </a:t>
            </a:r>
            <a:r>
              <a:rPr lang="en-US" b="1" dirty="0" smtClean="0"/>
              <a:t>The </a:t>
            </a:r>
            <a:r>
              <a:rPr lang="en-US" b="1" dirty="0"/>
              <a:t>mean prices </a:t>
            </a:r>
            <a:r>
              <a:rPr lang="en-US" b="1" dirty="0" smtClean="0"/>
              <a:t>are </a:t>
            </a:r>
            <a:r>
              <a:rPr lang="en-US" b="1" dirty="0"/>
              <a:t>not significantly </a:t>
            </a:r>
            <a:r>
              <a:rPr lang="en-US" b="1" dirty="0" smtClean="0"/>
              <a:t>different for listings in different neighborhoods.</a:t>
            </a:r>
            <a:endParaRPr lang="en-US" b="1" dirty="0"/>
          </a:p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Ha</a:t>
            </a:r>
            <a:r>
              <a:rPr lang="en-US" sz="1000" b="1" dirty="0" smtClean="0">
                <a:solidFill>
                  <a:schemeClr val="bg2">
                    <a:lumMod val="75000"/>
                  </a:schemeClr>
                </a:solidFill>
              </a:rPr>
              <a:t>3</a:t>
            </a:r>
            <a:r>
              <a:rPr lang="en-US" dirty="0" smtClean="0"/>
              <a:t>: </a:t>
            </a:r>
            <a:r>
              <a:rPr lang="en-US" b="1" dirty="0" smtClean="0"/>
              <a:t>The </a:t>
            </a:r>
            <a:r>
              <a:rPr lang="en-US" b="1" dirty="0"/>
              <a:t>mean </a:t>
            </a:r>
            <a:r>
              <a:rPr lang="en-US" b="1" dirty="0" smtClean="0"/>
              <a:t>prices are </a:t>
            </a:r>
            <a:r>
              <a:rPr lang="en-US" b="1" dirty="0"/>
              <a:t>significantly </a:t>
            </a:r>
            <a:r>
              <a:rPr lang="en-US" b="1" dirty="0" smtClean="0"/>
              <a:t>different for different neighborhoods</a:t>
            </a:r>
            <a:r>
              <a:rPr lang="en-US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Output: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There are </a:t>
            </a:r>
            <a:r>
              <a:rPr lang="en-US" dirty="0" smtClean="0"/>
              <a:t>10 neighborhoods in the dataset. The majority of listings are concentrated up north in Asheville. </a:t>
            </a:r>
            <a:endParaRPr lang="ru-RU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3 neighborhoods: Leicester, Buncombe County and Fairview are outliers: a few listings (3,1,1 respectively) with highest mean price (were out of analysis).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11201" y="4517334"/>
            <a:ext cx="8628682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Test on normality  </a:t>
            </a:r>
            <a:r>
              <a:rPr lang="en-US" b="1" dirty="0"/>
              <a:t> </a:t>
            </a:r>
            <a:r>
              <a:rPr lang="en-US" b="1" dirty="0" smtClean="0"/>
              <a:t>  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Test </a:t>
            </a:r>
            <a:r>
              <a:rPr lang="en-US" dirty="0"/>
              <a:t>on homogeneity (ratio =</a:t>
            </a:r>
            <a:r>
              <a:rPr lang="en-US" dirty="0" smtClean="0"/>
              <a:t>1.33&lt;2</a:t>
            </a:r>
            <a:r>
              <a:rPr lang="en-US" dirty="0"/>
              <a:t>)</a:t>
            </a:r>
            <a:endParaRPr lang="ru-RU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ANOVA </a:t>
            </a:r>
            <a:r>
              <a:rPr lang="en-US" dirty="0" smtClean="0"/>
              <a:t>test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b="1" dirty="0" smtClean="0"/>
              <a:t>Location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has 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a statistically significant </a:t>
            </a:r>
            <a:r>
              <a:rPr lang="en-US" dirty="0"/>
              <a:t>effect on the price with the large </a:t>
            </a:r>
            <a:r>
              <a:rPr lang="en-US" dirty="0" smtClean="0"/>
              <a:t>F-statistic=425 and </a:t>
            </a:r>
            <a:r>
              <a:rPr lang="en-US" dirty="0"/>
              <a:t>p-value = </a:t>
            </a:r>
            <a:r>
              <a:rPr lang="en-US" dirty="0" smtClean="0"/>
              <a:t>0 &lt; significance level = 0.05.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2652" t="39865" r="51742" b="18384"/>
          <a:stretch/>
        </p:blipFill>
        <p:spPr>
          <a:xfrm>
            <a:off x="9486467" y="4416755"/>
            <a:ext cx="2464190" cy="22600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22576" t="42693" r="50985" b="17980"/>
          <a:stretch/>
        </p:blipFill>
        <p:spPr>
          <a:xfrm>
            <a:off x="9486467" y="2183597"/>
            <a:ext cx="2464190" cy="21288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22727" t="47407" r="38106"/>
          <a:stretch/>
        </p:blipFill>
        <p:spPr>
          <a:xfrm>
            <a:off x="9478477" y="201660"/>
            <a:ext cx="2472180" cy="186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0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2984</TotalTime>
  <Words>1216</Words>
  <Application>Microsoft Office PowerPoint</Application>
  <PresentationFormat>Widescreen</PresentationFormat>
  <Paragraphs>241</Paragraphs>
  <Slides>19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Century Gothic</vt:lpstr>
      <vt:lpstr>Times New Roman</vt:lpstr>
      <vt:lpstr>Wingdings</vt:lpstr>
      <vt:lpstr>Wingdings 3</vt:lpstr>
      <vt:lpstr>Slice</vt:lpstr>
      <vt:lpstr>Optimizing price strategy for AIRBNB listings </vt:lpstr>
      <vt:lpstr>PowerPoint Presentation</vt:lpstr>
      <vt:lpstr>a statement of the problem and the hypothesis</vt:lpstr>
      <vt:lpstr>Area of research: Asheville, North Carolina Used datasets:   listings.csv.gz, calendar.csv.gz, reviews.csv.gz</vt:lpstr>
      <vt:lpstr>  a summary of the data-analysis process. Listings dataset   </vt:lpstr>
      <vt:lpstr>  a summary of the data-analysis process. Listings dataset   </vt:lpstr>
      <vt:lpstr>  a summary of the data-analysis process. HYPOTHESIS 1   </vt:lpstr>
      <vt:lpstr>  a summary of the data-analysis process. HYPOTHESIS 2   </vt:lpstr>
      <vt:lpstr>  a summary of the data-analysis process. HYPOTHESIS 3   </vt:lpstr>
      <vt:lpstr>  a summary of the data-analysis process. HYPOTHESIS 4   </vt:lpstr>
      <vt:lpstr>  a summary of the data-analysis process. HYPOTHESIS 4   </vt:lpstr>
      <vt:lpstr>  a summary of the data-analysis process. HYPOTHESIS 4   </vt:lpstr>
      <vt:lpstr>  a summary of the data-analysis process. Machine modeling  </vt:lpstr>
      <vt:lpstr>  a summary of the data-analysis process. Machine modeling  </vt:lpstr>
      <vt:lpstr>  a summary of the data-analysis process. Fusing models </vt:lpstr>
      <vt:lpstr> AN EXPLANATION OF THE LIMITATIONS OF THE TECHNIQUES AND TOOLS USED  </vt:lpstr>
      <vt:lpstr>A SUMMARY OF PROPOSED ACTIONS </vt:lpstr>
      <vt:lpstr>EXPECTED BENEFITS OF THE STUDY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</dc:title>
  <dc:creator>Microsoft account</dc:creator>
  <cp:lastModifiedBy>Microsoft account</cp:lastModifiedBy>
  <cp:revision>72</cp:revision>
  <cp:lastPrinted>2024-04-19T16:09:21Z</cp:lastPrinted>
  <dcterms:created xsi:type="dcterms:W3CDTF">2024-04-14T17:28:52Z</dcterms:created>
  <dcterms:modified xsi:type="dcterms:W3CDTF">2024-04-19T20:23:56Z</dcterms:modified>
</cp:coreProperties>
</file>